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type="screen4x3" cy="6858000" cx="9144000"/>
  <p:notesSz cx="9144000" cy="6858000"/>
  <p:defaultTextStyle>
    <a:defPPr>
      <a:defRPr lang="tr-TR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tableStyles" Target="tableStyles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8838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C9AE95D-2A8A-4659-A66A-6E068BA0BDB1}" type="datetimeFigureOut">
              <a:rPr lang="tr-TR" smtClean="0"/>
              <a:t>21.07.2022</a:t>
            </a:fld>
            <a:endParaRPr lang="tr-TR"/>
          </a:p>
        </p:txBody>
      </p:sp>
      <p:sp>
        <p:nvSpPr>
          <p:cNvPr id="1048839" name="Slayt Resmi Yer Tutucusu 3"/>
          <p:cNvSpPr>
            <a:spLocks noChangeAspect="1" noRot="1" noGrp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tr-TR"/>
          </a:p>
        </p:txBody>
      </p:sp>
      <p:sp>
        <p:nvSpPr>
          <p:cNvPr id="1048840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841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8842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7E52E731-7C64-47A0-B867-6F72992BA540}" type="slidenum">
              <a:rPr lang="tr-TR" smtClean="0"/>
              <a:t>‹#›</a:t>
            </a:fld>
            <a:endParaRPr lang="tr-TR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Slayt Resmi Yer Tutucusu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5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686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7E52E731-7C64-47A0-B867-6F72992BA540}" type="slidenum">
              <a:rPr lang="tr-TR" smtClean="0"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Holder 2"/>
          <p:cNvSpPr>
            <a:spLocks noGrp="1"/>
          </p:cNvSpPr>
          <p:nvPr>
            <p:ph type="ctrTitle"/>
          </p:nvPr>
        </p:nvSpPr>
        <p:spPr>
          <a:xfrm>
            <a:off x="247904" y="52197"/>
            <a:ext cx="5381625" cy="124460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1" sz="4000" i="1">
                <a:solidFill>
                  <a:srgbClr val="B10D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778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79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80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1048781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4000" i="1">
                <a:solidFill>
                  <a:srgbClr val="B10D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97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lstStyle>
            <a:lvl1pPr>
              <a:defRPr b="1" sz="260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98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9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1048600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4000" i="1">
                <a:solidFill>
                  <a:srgbClr val="B10D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832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33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34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835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1048836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Only">
    <p:bg>
      <p:bgPr>
        <a:solidFill>
          <a:schemeClr val="bg1"/>
        </a:solid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bk object 16"/>
          <p:cNvSpPr/>
          <p:nvPr/>
        </p:nvSpPr>
        <p:spPr>
          <a:xfrm>
            <a:off x="0" y="0"/>
            <a:ext cx="9143999" cy="685799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19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4000" i="1">
                <a:solidFill>
                  <a:srgbClr val="B10D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720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21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1048722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Blank">
    <p:bg>
      <p:bgPr>
        <a:solidFill>
          <a:schemeClr val="bg1"/>
        </a:solidFill>
        <a:effectLst/>
      </p:bgPr>
    </p:bg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bk object 16"/>
          <p:cNvSpPr/>
          <p:nvPr/>
        </p:nvSpPr>
        <p:spPr>
          <a:xfrm>
            <a:off x="0" y="0"/>
            <a:ext cx="9143999" cy="685799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83" name="bk object 17"/>
          <p:cNvSpPr/>
          <p:nvPr/>
        </p:nvSpPr>
        <p:spPr>
          <a:xfrm>
            <a:off x="2023236" y="2257044"/>
            <a:ext cx="2718181" cy="929639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84" name="bk object 18"/>
          <p:cNvSpPr/>
          <p:nvPr/>
        </p:nvSpPr>
        <p:spPr>
          <a:xfrm>
            <a:off x="4439411" y="2257044"/>
            <a:ext cx="3428872" cy="929639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85" name="bk object 19"/>
          <p:cNvSpPr/>
          <p:nvPr/>
        </p:nvSpPr>
        <p:spPr>
          <a:xfrm>
            <a:off x="2489961" y="3122371"/>
            <a:ext cx="1283969" cy="929944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86" name="bk object 20"/>
          <p:cNvSpPr/>
          <p:nvPr/>
        </p:nvSpPr>
        <p:spPr>
          <a:xfrm>
            <a:off x="3517138" y="3122371"/>
            <a:ext cx="3222752" cy="929944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87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8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1048589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k object 16"/>
          <p:cNvSpPr/>
          <p:nvPr/>
        </p:nvSpPr>
        <p:spPr>
          <a:xfrm>
            <a:off x="0" y="0"/>
            <a:ext cx="9143999" cy="6857998"/>
          </a:xfrm>
          <a:prstGeom prst="rect"/>
          <a:blipFill>
            <a:blip xmlns:r="http://schemas.openxmlformats.org/officeDocument/2006/relationships" r:embed="rId6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247904" y="52197"/>
            <a:ext cx="5381625" cy="124460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1" sz="4000" i="1">
                <a:solidFill>
                  <a:srgbClr val="B10D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258267" y="1280921"/>
            <a:ext cx="7189470" cy="200787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1" sz="260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40.jpe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image" Target="../media/image63.jpe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slideLayout" Target="../slideLayouts/slideLayout1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jpe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slideLayout" Target="../slideLayouts/slideLayout1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slideLayout" Target="../slideLayouts/slideLayout1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image" Target="../media/image86.jpe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slideLayout" Target="../slideLayouts/slideLayout1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object 2"/>
          <p:cNvSpPr txBox="1"/>
          <p:nvPr/>
        </p:nvSpPr>
        <p:spPr>
          <a:xfrm>
            <a:off x="6434073" y="3021279"/>
            <a:ext cx="413384" cy="8128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5400" i="1">
                <a:solidFill>
                  <a:srgbClr val="FF0000"/>
                </a:solidFill>
                <a:latin typeface="Cambria"/>
                <a:cs typeface="Cambria"/>
              </a:rPr>
              <a:t>ğ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1048591" name="object 3"/>
          <p:cNvSpPr/>
          <p:nvPr/>
        </p:nvSpPr>
        <p:spPr>
          <a:xfrm>
            <a:off x="6833869" y="3122371"/>
            <a:ext cx="477774" cy="929944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2" name="object 4"/>
          <p:cNvSpPr/>
          <p:nvPr/>
        </p:nvSpPr>
        <p:spPr>
          <a:xfrm>
            <a:off x="2675889" y="3903294"/>
            <a:ext cx="4451858" cy="929944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3" name="object 5"/>
          <p:cNvSpPr txBox="1"/>
          <p:nvPr/>
        </p:nvSpPr>
        <p:spPr>
          <a:xfrm>
            <a:off x="2090420" y="5316158"/>
            <a:ext cx="5114290" cy="1012191"/>
          </a:xfrm>
          <a:prstGeom prst="rect"/>
        </p:spPr>
        <p:txBody>
          <a:bodyPr bIns="0" lIns="0" rIns="0" rtlCol="0" tIns="105410" vert="horz" wrap="square">
            <a:spAutoFit/>
          </a:bodyPr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b="1" dirty="0" sz="3000" lang="tr-TR">
                <a:solidFill>
                  <a:srgbClr val="B10D30"/>
                </a:solidFill>
                <a:latin typeface="Arial"/>
                <a:cs typeface="Arial"/>
              </a:rPr>
              <a:t>Dr. </a:t>
            </a:r>
            <a:r>
              <a:rPr b="1" dirty="0" sz="3000" lang="tr-TR" err="1">
                <a:solidFill>
                  <a:srgbClr val="B10D30"/>
                </a:solidFill>
                <a:latin typeface="Arial"/>
                <a:cs typeface="Arial"/>
              </a:rPr>
              <a:t>Öğr</a:t>
            </a:r>
            <a:r>
              <a:rPr b="1" dirty="0" sz="3000" lang="tr-TR">
                <a:solidFill>
                  <a:srgbClr val="B10D30"/>
                </a:solidFill>
                <a:latin typeface="Arial"/>
                <a:cs typeface="Arial"/>
              </a:rPr>
              <a:t>. Üyesi Eftâl ŞEHİRLİ</a:t>
            </a:r>
            <a:endParaRPr dirty="0"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b="1" dirty="0" sz="2600">
                <a:solidFill>
                  <a:srgbClr val="B10D30"/>
                </a:solidFill>
                <a:latin typeface="Arial"/>
                <a:cs typeface="Arial"/>
              </a:rPr>
              <a:t>Tıp Mühendisliği Bölüm</a:t>
            </a:r>
            <a:r>
              <a:rPr b="1" dirty="0" sz="2600" spc="-110">
                <a:solidFill>
                  <a:srgbClr val="B10D30"/>
                </a:solidFill>
                <a:latin typeface="Arial"/>
                <a:cs typeface="Arial"/>
              </a:rPr>
              <a:t> </a:t>
            </a:r>
            <a:r>
              <a:rPr b="1" dirty="0" sz="2600">
                <a:solidFill>
                  <a:srgbClr val="B10D30"/>
                </a:solidFill>
                <a:latin typeface="Arial"/>
                <a:cs typeface="Arial"/>
              </a:rPr>
              <a:t>Başkanı</a:t>
            </a:r>
            <a:endParaRPr dirty="0" sz="2600">
              <a:latin typeface="Arial"/>
              <a:cs typeface="Arial"/>
            </a:endParaRPr>
          </a:p>
        </p:txBody>
      </p:sp>
      <p:sp>
        <p:nvSpPr>
          <p:cNvPr id="1048594" name="object 6"/>
          <p:cNvSpPr txBox="1"/>
          <p:nvPr/>
        </p:nvSpPr>
        <p:spPr>
          <a:xfrm>
            <a:off x="2090420" y="390270"/>
            <a:ext cx="5114289" cy="962443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ctr" indent="-154305" marL="166370" marR="5080">
              <a:lnSpc>
                <a:spcPct val="100000"/>
              </a:lnSpc>
              <a:spcBef>
                <a:spcPts val="105"/>
              </a:spcBef>
            </a:pPr>
            <a:r>
              <a:rPr b="1" dirty="0" sz="2000" err="1">
                <a:solidFill>
                  <a:srgbClr val="17375E"/>
                </a:solidFill>
                <a:latin typeface="Arial"/>
                <a:cs typeface="Arial"/>
              </a:rPr>
              <a:t>Tıp</a:t>
            </a:r>
            <a:r>
              <a:rPr b="1" dirty="0" sz="200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b="1" dirty="0" sz="2000" spc="-5" err="1">
                <a:solidFill>
                  <a:srgbClr val="17375E"/>
                </a:solidFill>
                <a:latin typeface="Arial"/>
                <a:cs typeface="Arial"/>
              </a:rPr>
              <a:t>Mühendisliği</a:t>
            </a:r>
            <a:r>
              <a:rPr b="1" dirty="0" sz="2000" lang="tr-TR" spc="-5">
                <a:solidFill>
                  <a:srgbClr val="17375E"/>
                </a:solidFill>
                <a:latin typeface="Arial"/>
                <a:cs typeface="Arial"/>
              </a:rPr>
              <a:t> Bölümü </a:t>
            </a:r>
          </a:p>
          <a:p>
            <a:pPr algn="ctr" indent="-154305" marL="166370" marR="5080">
              <a:lnSpc>
                <a:spcPct val="100000"/>
              </a:lnSpc>
              <a:spcBef>
                <a:spcPts val="105"/>
              </a:spcBef>
            </a:pPr>
            <a:r>
              <a:rPr b="1" dirty="0" sz="2000" lang="tr-TR" spc="-5">
                <a:solidFill>
                  <a:srgbClr val="17375E"/>
                </a:solidFill>
                <a:latin typeface="Arial"/>
                <a:cs typeface="Arial"/>
              </a:rPr>
              <a:t>Oryantasyon Programı</a:t>
            </a:r>
            <a:r>
              <a:rPr b="1" dirty="0" sz="2000">
                <a:solidFill>
                  <a:srgbClr val="17375E"/>
                </a:solidFill>
                <a:latin typeface="Arial"/>
                <a:cs typeface="Arial"/>
              </a:rPr>
              <a:t>  </a:t>
            </a:r>
            <a:endParaRPr b="1" dirty="0" sz="2000" lang="tr-TR">
              <a:solidFill>
                <a:srgbClr val="17375E"/>
              </a:solidFill>
              <a:latin typeface="Arial"/>
              <a:cs typeface="Arial"/>
            </a:endParaRPr>
          </a:p>
          <a:p>
            <a:pPr algn="ctr" indent="-154305" marL="166370" marR="5080">
              <a:lnSpc>
                <a:spcPct val="100000"/>
              </a:lnSpc>
              <a:spcBef>
                <a:spcPts val="105"/>
              </a:spcBef>
            </a:pPr>
            <a:r>
              <a:rPr b="1" dirty="0" sz="2000" lang="tr-TR" spc="-5">
                <a:solidFill>
                  <a:srgbClr val="17375E"/>
                </a:solidFill>
                <a:latin typeface="Arial"/>
                <a:cs typeface="Arial"/>
              </a:rPr>
              <a:t>2020-2021 Akademik Yılı Güz Dönemi</a:t>
            </a:r>
            <a:endParaRPr dirty="0" sz="2000">
              <a:latin typeface="Arial"/>
              <a:cs typeface="Arial"/>
            </a:endParaRPr>
          </a:p>
        </p:txBody>
      </p:sp>
      <p:sp>
        <p:nvSpPr>
          <p:cNvPr id="1048595" name="object 7"/>
          <p:cNvSpPr txBox="1"/>
          <p:nvPr/>
        </p:nvSpPr>
        <p:spPr>
          <a:xfrm>
            <a:off x="8504935" y="6427114"/>
            <a:ext cx="102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688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Öğrencilerimiz </a:t>
            </a:r>
            <a:r>
              <a:rPr dirty="0" spc="-15"/>
              <a:t>“Postür </a:t>
            </a:r>
            <a:r>
              <a:rPr dirty="0" spc="-40"/>
              <a:t>Takip </a:t>
            </a:r>
            <a:r>
              <a:rPr dirty="0" spc="-15"/>
              <a:t>ve </a:t>
            </a:r>
            <a:r>
              <a:rPr dirty="0" spc="-10"/>
              <a:t>Uyarı </a:t>
            </a:r>
            <a:r>
              <a:rPr dirty="0" spc="-5"/>
              <a:t>Cihazı”  projeleriyle </a:t>
            </a:r>
            <a:r>
              <a:rPr dirty="0" spc="10"/>
              <a:t>“TÜSİAD </a:t>
            </a:r>
            <a:r>
              <a:rPr dirty="0"/>
              <a:t>Bu </a:t>
            </a:r>
            <a:r>
              <a:rPr dirty="0" spc="-10"/>
              <a:t>Gençlikte </a:t>
            </a:r>
            <a:r>
              <a:rPr dirty="0"/>
              <a:t>İŞ </a:t>
            </a:r>
            <a:r>
              <a:rPr dirty="0" spc="-30"/>
              <a:t>Var!”  </a:t>
            </a:r>
            <a:r>
              <a:rPr dirty="0" spc="-5"/>
              <a:t>yarışmasında (2017-2018) </a:t>
            </a:r>
            <a:r>
              <a:rPr dirty="0" spc="-10"/>
              <a:t>yarı </a:t>
            </a:r>
            <a:r>
              <a:rPr dirty="0" spc="-5"/>
              <a:t>finale yükselerek </a:t>
            </a:r>
            <a:r>
              <a:rPr dirty="0" u="heavy">
                <a:uFill>
                  <a:solidFill>
                    <a:srgbClr val="FF0000"/>
                  </a:solidFill>
                </a:uFill>
              </a:rPr>
              <a:t>ilk </a:t>
            </a:r>
            <a:r>
              <a:rPr dirty="0"/>
              <a:t> </a:t>
            </a:r>
            <a:r>
              <a:rPr dirty="0" u="heavy">
                <a:uFill>
                  <a:solidFill>
                    <a:srgbClr val="FF0000"/>
                  </a:solidFill>
                </a:uFill>
              </a:rPr>
              <a:t>12 </a:t>
            </a:r>
            <a:r>
              <a:rPr dirty="0" spc="-10" u="heavy">
                <a:uFill>
                  <a:solidFill>
                    <a:srgbClr val="FF0000"/>
                  </a:solidFill>
                </a:uFill>
              </a:rPr>
              <a:t>proje</a:t>
            </a:r>
            <a:r>
              <a:rPr dirty="0" spc="-10"/>
              <a:t> arasında yer</a:t>
            </a:r>
            <a:r>
              <a:rPr dirty="0" spc="5"/>
              <a:t> </a:t>
            </a:r>
            <a:r>
              <a:rPr dirty="0" spc="-30"/>
              <a:t>almıştır.</a:t>
            </a:r>
          </a:p>
        </p:txBody>
      </p:sp>
      <p:sp>
        <p:nvSpPr>
          <p:cNvPr id="1048689" name="object 4"/>
          <p:cNvSpPr txBox="1"/>
          <p:nvPr/>
        </p:nvSpPr>
        <p:spPr>
          <a:xfrm>
            <a:off x="8427211" y="6427114"/>
            <a:ext cx="180975" cy="19749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dirty="0" sz="1200">
              <a:latin typeface="Calibri"/>
              <a:cs typeface="Calibri"/>
            </a:endParaRPr>
          </a:p>
        </p:txBody>
      </p:sp>
      <p:sp>
        <p:nvSpPr>
          <p:cNvPr id="1048690" name="object 5"/>
          <p:cNvSpPr/>
          <p:nvPr/>
        </p:nvSpPr>
        <p:spPr>
          <a:xfrm>
            <a:off x="323088" y="2924555"/>
            <a:ext cx="6841235" cy="390906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692" name="object 3"/>
          <p:cNvSpPr/>
          <p:nvPr/>
        </p:nvSpPr>
        <p:spPr>
          <a:xfrm>
            <a:off x="270954" y="2861310"/>
            <a:ext cx="7161530" cy="0"/>
          </a:xfrm>
          <a:custGeom>
            <a:avLst/>
            <a:ahLst/>
            <a:rect l="l" t="t" r="r" b="b"/>
            <a:pathLst>
              <a:path w="7161530">
                <a:moveTo>
                  <a:pt x="0" y="0"/>
                </a:moveTo>
                <a:lnTo>
                  <a:pt x="7161212" y="0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93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Öğrencilerimiz </a:t>
            </a:r>
            <a:r>
              <a:rPr dirty="0" spc="-10"/>
              <a:t>“PosTRue; </a:t>
            </a:r>
            <a:r>
              <a:rPr dirty="0" spc="-15"/>
              <a:t>Postür  </a:t>
            </a:r>
            <a:r>
              <a:rPr dirty="0" spc="-40"/>
              <a:t>Takip  </a:t>
            </a:r>
            <a:r>
              <a:rPr dirty="0" spc="-15"/>
              <a:t>ve</a:t>
            </a:r>
            <a:r>
              <a:rPr dirty="0" spc="555"/>
              <a:t> </a:t>
            </a:r>
            <a:r>
              <a:rPr dirty="0" spc="-10"/>
              <a:t>Uyarı  </a:t>
            </a:r>
            <a:r>
              <a:rPr dirty="0" spc="-5"/>
              <a:t>Cihazı Prototipi” projesiyle öğrencilerimiz </a:t>
            </a:r>
            <a:r>
              <a:rPr dirty="0" spc="80"/>
              <a:t>“</a:t>
            </a:r>
            <a:r>
              <a:rPr dirty="0" spc="80" u="heavy"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spc="-35" u="heavy">
                <a:uFill>
                  <a:solidFill>
                    <a:srgbClr val="FF0000"/>
                  </a:solidFill>
                </a:uFill>
              </a:rPr>
              <a:t>TÜBİTAK </a:t>
            </a:r>
            <a:r>
              <a:rPr dirty="0" spc="-35"/>
              <a:t> </a:t>
            </a:r>
            <a:r>
              <a:rPr dirty="0" spc="-10" u="heavy">
                <a:uFill>
                  <a:solidFill>
                    <a:srgbClr val="FF0000"/>
                  </a:solidFill>
                </a:uFill>
              </a:rPr>
              <a:t>2238</a:t>
            </a:r>
            <a:r>
              <a:rPr dirty="0" spc="-10"/>
              <a:t> </a:t>
            </a:r>
            <a:r>
              <a:rPr dirty="0" spc="-5"/>
              <a:t>Girişimcilik </a:t>
            </a:r>
            <a:r>
              <a:rPr dirty="0" spc="-10"/>
              <a:t>ve </a:t>
            </a:r>
            <a:r>
              <a:rPr dirty="0" spc="-30"/>
              <a:t>Yenilikçilik </a:t>
            </a:r>
            <a:r>
              <a:rPr dirty="0" spc="-15"/>
              <a:t>Yarışması”nda </a:t>
            </a:r>
            <a:r>
              <a:rPr dirty="0" spc="-50" u="heavy">
                <a:uFill>
                  <a:solidFill>
                    <a:srgbClr val="FF0000"/>
                  </a:solidFill>
                </a:uFill>
              </a:rPr>
              <a:t>Tekno </a:t>
            </a:r>
            <a:r>
              <a:rPr dirty="0" spc="-50"/>
              <a:t> </a:t>
            </a:r>
            <a:r>
              <a:rPr dirty="0" spc="-5"/>
              <a:t>Girişim </a:t>
            </a:r>
            <a:r>
              <a:rPr dirty="0" spc="-10"/>
              <a:t>kategorisinde </a:t>
            </a:r>
            <a:r>
              <a:rPr dirty="0"/>
              <a:t>Samsun </a:t>
            </a:r>
            <a:r>
              <a:rPr dirty="0" spc="-5"/>
              <a:t>Bölge Birincisi  olmuşlardır</a:t>
            </a:r>
            <a:r>
              <a:rPr dirty="0"/>
              <a:t> </a:t>
            </a:r>
            <a:r>
              <a:rPr dirty="0" spc="-5"/>
              <a:t>(17.10.2018).</a:t>
            </a:r>
          </a:p>
        </p:txBody>
      </p:sp>
      <p:sp>
        <p:nvSpPr>
          <p:cNvPr id="1048694" name="object 5"/>
          <p:cNvSpPr txBox="1"/>
          <p:nvPr/>
        </p:nvSpPr>
        <p:spPr>
          <a:xfrm>
            <a:off x="8427211" y="6427114"/>
            <a:ext cx="180975" cy="19749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048695" name="object 6"/>
          <p:cNvSpPr/>
          <p:nvPr/>
        </p:nvSpPr>
        <p:spPr>
          <a:xfrm>
            <a:off x="0" y="3535678"/>
            <a:ext cx="5436108" cy="320802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96" name="object 7"/>
          <p:cNvSpPr/>
          <p:nvPr/>
        </p:nvSpPr>
        <p:spPr>
          <a:xfrm>
            <a:off x="4387596" y="3057144"/>
            <a:ext cx="4756403" cy="2435352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698" name="object 3"/>
          <p:cNvSpPr txBox="1"/>
          <p:nvPr/>
        </p:nvSpPr>
        <p:spPr>
          <a:xfrm>
            <a:off x="258267" y="1280921"/>
            <a:ext cx="5343525" cy="42227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1372235"/>
                <a:tab algn="l" pos="3734435"/>
              </a:tabLst>
            </a:pP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Karabük	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Üniversitesinde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düzenlenen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99" name="object 4"/>
          <p:cNvSpPr txBox="1"/>
          <p:nvPr/>
        </p:nvSpPr>
        <p:spPr>
          <a:xfrm>
            <a:off x="5808090" y="1280921"/>
            <a:ext cx="1636395" cy="42227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Ulusl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-6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-5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ası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00" name="object 5"/>
          <p:cNvSpPr txBox="1"/>
          <p:nvPr/>
        </p:nvSpPr>
        <p:spPr>
          <a:xfrm>
            <a:off x="258267" y="1677162"/>
            <a:ext cx="7187565" cy="16116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Robot 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Yarışması 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(KBUIRO)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’nda 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serbest </a:t>
            </a:r>
            <a:r>
              <a:rPr b="1" dirty="0" sz="2600" spc="-2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kategori 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dalında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"FiveTPM" takımımız "Kalp Krizi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Riskine 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Karşı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Otomatik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Müdahale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Cihazı"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ile 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Birincilik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elde  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etmişlerdir.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01" name="object 6"/>
          <p:cNvSpPr txBox="1"/>
          <p:nvPr/>
        </p:nvSpPr>
        <p:spPr>
          <a:xfrm>
            <a:off x="8427211" y="6427114"/>
            <a:ext cx="180975" cy="19749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dirty="0" sz="1200">
              <a:latin typeface="Calibri"/>
              <a:cs typeface="Calibri"/>
            </a:endParaRPr>
          </a:p>
        </p:txBody>
      </p:sp>
      <p:sp>
        <p:nvSpPr>
          <p:cNvPr id="1048702" name="object 7"/>
          <p:cNvSpPr/>
          <p:nvPr/>
        </p:nvSpPr>
        <p:spPr>
          <a:xfrm>
            <a:off x="5291328" y="2926079"/>
            <a:ext cx="3779520" cy="283464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03" name="object 8"/>
          <p:cNvSpPr/>
          <p:nvPr/>
        </p:nvSpPr>
        <p:spPr>
          <a:xfrm>
            <a:off x="0" y="3354323"/>
            <a:ext cx="3922776" cy="2613660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04" name="object 9"/>
          <p:cNvSpPr/>
          <p:nvPr/>
        </p:nvSpPr>
        <p:spPr>
          <a:xfrm>
            <a:off x="3419855" y="5024628"/>
            <a:ext cx="3508248" cy="1833368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object 2"/>
          <p:cNvSpPr txBox="1">
            <a:spLocks noGrp="1"/>
          </p:cNvSpPr>
          <p:nvPr>
            <p:ph type="title"/>
          </p:nvPr>
        </p:nvSpPr>
        <p:spPr>
          <a:xfrm>
            <a:off x="247904" y="52197"/>
            <a:ext cx="5381625" cy="12446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706" name="object 3"/>
          <p:cNvSpPr txBox="1"/>
          <p:nvPr/>
        </p:nvSpPr>
        <p:spPr>
          <a:xfrm>
            <a:off x="8439911" y="6477914"/>
            <a:ext cx="155575" cy="15240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140"/>
              </a:lnSpc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707" name="object 4"/>
          <p:cNvSpPr/>
          <p:nvPr/>
        </p:nvSpPr>
        <p:spPr>
          <a:xfrm>
            <a:off x="0" y="3698746"/>
            <a:ext cx="3276600" cy="315925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08" name="object 5"/>
          <p:cNvSpPr/>
          <p:nvPr/>
        </p:nvSpPr>
        <p:spPr>
          <a:xfrm>
            <a:off x="5300471" y="3704842"/>
            <a:ext cx="3843527" cy="3153154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09" name="object 6"/>
          <p:cNvSpPr txBox="1"/>
          <p:nvPr/>
        </p:nvSpPr>
        <p:spPr>
          <a:xfrm>
            <a:off x="258267" y="1424381"/>
            <a:ext cx="5621655" cy="42290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1864360"/>
                <a:tab algn="l" pos="4180840"/>
              </a:tabLst>
            </a:pP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Çankaya	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Üniversitesi	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tarafından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10" name="object 7"/>
          <p:cNvSpPr txBox="1"/>
          <p:nvPr/>
        </p:nvSpPr>
        <p:spPr>
          <a:xfrm>
            <a:off x="6564248" y="1424381"/>
            <a:ext cx="882650" cy="42290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Bal</a:t>
            </a:r>
            <a:r>
              <a:rPr b="1" dirty="0" sz="2600" spc="-5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11" name="object 8"/>
          <p:cNvSpPr txBox="1"/>
          <p:nvPr/>
        </p:nvSpPr>
        <p:spPr>
          <a:xfrm>
            <a:off x="258267" y="1821307"/>
            <a:ext cx="7189470" cy="16116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Kampüsü’nde gerçekleştirilen </a:t>
            </a:r>
            <a:r>
              <a:rPr b="1" dirty="0" sz="2600" spc="-45">
                <a:solidFill>
                  <a:srgbClr val="FF0000"/>
                </a:solidFill>
                <a:latin typeface="Calibri"/>
                <a:cs typeface="Calibri"/>
              </a:rPr>
              <a:t>ROBOÇANKAYA’18 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robot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yarışmasında 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serbest </a:t>
            </a:r>
            <a:r>
              <a:rPr b="1" dirty="0" sz="2600" spc="-1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kategori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dalında 4.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sınıf  öğrencilerimizin “Parkinson Donma Önleyici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Karpal 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Bileklik” projesi 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Birinci</a:t>
            </a:r>
            <a:r>
              <a:rPr b="1" dirty="0" sz="26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olmuştur.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12" name="object 9"/>
          <p:cNvSpPr/>
          <p:nvPr/>
        </p:nvSpPr>
        <p:spPr>
          <a:xfrm>
            <a:off x="2321051" y="3412235"/>
            <a:ext cx="3494532" cy="2746248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13" name="object 10"/>
          <p:cNvSpPr/>
          <p:nvPr/>
        </p:nvSpPr>
        <p:spPr>
          <a:xfrm>
            <a:off x="2337816" y="3500640"/>
            <a:ext cx="3294126" cy="2567178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14" name="object 11"/>
          <p:cNvSpPr/>
          <p:nvPr/>
        </p:nvSpPr>
        <p:spPr>
          <a:xfrm>
            <a:off x="2505455" y="3668267"/>
            <a:ext cx="2963418" cy="2236470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object 2"/>
          <p:cNvSpPr txBox="1">
            <a:spLocks noGrp="1"/>
          </p:cNvSpPr>
          <p:nvPr>
            <p:ph type="title"/>
          </p:nvPr>
        </p:nvSpPr>
        <p:spPr>
          <a:xfrm>
            <a:off x="247904" y="52197"/>
            <a:ext cx="5381625" cy="12446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716" name="object 3"/>
          <p:cNvSpPr txBox="1"/>
          <p:nvPr/>
        </p:nvSpPr>
        <p:spPr>
          <a:xfrm>
            <a:off x="8439911" y="6477914"/>
            <a:ext cx="155575" cy="15240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140"/>
              </a:lnSpc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717" name="object 8"/>
          <p:cNvSpPr txBox="1"/>
          <p:nvPr/>
        </p:nvSpPr>
        <p:spPr>
          <a:xfrm>
            <a:off x="247904" y="1447800"/>
            <a:ext cx="7189470" cy="4014561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Bölümümüz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mezunları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öğrencilerinden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oluşan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4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takımımız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4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farklı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projeleri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TÜBİTAK 2242 ÜNİVERSİTE ÖĞRENCİLERİ ARAŞTIRMA PROJE YARIŞMALARI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kapsamında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Ankara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bölge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sergisine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hak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kazanarak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Sağlık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alanında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toplam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18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proje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arasında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yer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alarak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25-26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Ağustos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2020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tarihlerinde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çevrimiçi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olarak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sunumlarını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başarılı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şekilde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jüri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karşısında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gerçekleştirdi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b="1" dirty="0" sz="2600" lang="en-US" spc="-10" err="1" u="sng">
                <a:solidFill>
                  <a:srgbClr val="FF0000"/>
                </a:solidFill>
                <a:latin typeface="Calibri"/>
                <a:cs typeface="Calibri"/>
              </a:rPr>
              <a:t>Birincilik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(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GlucoExhale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 u="sng">
                <a:solidFill>
                  <a:srgbClr val="FF0000"/>
                </a:solidFill>
                <a:latin typeface="Calibri"/>
                <a:cs typeface="Calibri"/>
              </a:rPr>
              <a:t>üçüncülük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(F-Heart)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derecesi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elde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eden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üniversitemizi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bölümümüzü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temsil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e</a:t>
            </a:r>
            <a:r>
              <a:rPr b="1" dirty="0" sz="2600" lang="tr-TR" spc="-10" err="1">
                <a:solidFill>
                  <a:srgbClr val="FF0000"/>
                </a:solidFill>
                <a:latin typeface="Calibri"/>
                <a:cs typeface="Calibri"/>
              </a:rPr>
              <a:t>tmiştir</a:t>
            </a:r>
            <a:r>
              <a:rPr b="1" dirty="0" sz="2600" lang="tr-TR" spc="-1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dirty="0"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object 2"/>
          <p:cNvSpPr/>
          <p:nvPr/>
        </p:nvSpPr>
        <p:spPr>
          <a:xfrm>
            <a:off x="0" y="0"/>
            <a:ext cx="9143999" cy="685799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24" name="object 3"/>
          <p:cNvSpPr txBox="1">
            <a:spLocks noGrp="1"/>
          </p:cNvSpPr>
          <p:nvPr>
            <p:ph type="title"/>
          </p:nvPr>
        </p:nvSpPr>
        <p:spPr>
          <a:xfrm>
            <a:off x="247904" y="52197"/>
            <a:ext cx="5381625" cy="12446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725" name="object 4"/>
          <p:cNvSpPr txBox="1"/>
          <p:nvPr/>
        </p:nvSpPr>
        <p:spPr>
          <a:xfrm>
            <a:off x="8439911" y="6477914"/>
            <a:ext cx="155575" cy="15240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140"/>
              </a:lnSpc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726" name="object 5"/>
          <p:cNvSpPr/>
          <p:nvPr/>
        </p:nvSpPr>
        <p:spPr>
          <a:xfrm>
            <a:off x="0" y="2679190"/>
            <a:ext cx="9143999" cy="4178807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pic>
        <p:nvPicPr>
          <p:cNvPr id="209715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9592" y="1503822"/>
            <a:ext cx="7329489" cy="968343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728" name="object 3"/>
          <p:cNvSpPr txBox="1"/>
          <p:nvPr/>
        </p:nvSpPr>
        <p:spPr>
          <a:xfrm>
            <a:off x="8439911" y="6477914"/>
            <a:ext cx="155575" cy="15240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140"/>
              </a:lnSpc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729" name="object 4"/>
          <p:cNvSpPr txBox="1"/>
          <p:nvPr/>
        </p:nvSpPr>
        <p:spPr>
          <a:xfrm>
            <a:off x="258267" y="1280921"/>
            <a:ext cx="5626735" cy="42227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1422400"/>
                <a:tab algn="l" pos="3312160"/>
                <a:tab algn="l" pos="4670425"/>
              </a:tabLst>
            </a:pP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Karabük	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Üniversitesi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öğretim	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üyeleri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30" name="object 5"/>
          <p:cNvSpPr txBox="1"/>
          <p:nvPr/>
        </p:nvSpPr>
        <p:spPr>
          <a:xfrm>
            <a:off x="6141846" y="1280921"/>
            <a:ext cx="1306195" cy="42227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907415"/>
              </a:tabLst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.	D</a:t>
            </a:r>
            <a:r>
              <a:rPr b="1" dirty="0" sz="2600" spc="-229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31" name="object 6"/>
          <p:cNvSpPr txBox="1"/>
          <p:nvPr/>
        </p:nvSpPr>
        <p:spPr>
          <a:xfrm>
            <a:off x="258267" y="1677162"/>
            <a:ext cx="7188200" cy="42227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Mustafa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Anutgan, </a:t>
            </a:r>
            <a:r>
              <a:rPr b="1" dirty="0" sz="2600" spc="-3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Prof. </a:t>
            </a:r>
            <a:r>
              <a:rPr b="1" dirty="0" sz="2600" spc="-7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Dr. </a:t>
            </a:r>
            <a:r>
              <a:rPr b="1" dirty="0" sz="2600" spc="-4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Tamila 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Anutgan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b="1" dirty="0" sz="2600" spc="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35">
                <a:solidFill>
                  <a:srgbClr val="FF0000"/>
                </a:solidFill>
                <a:latin typeface="Calibri"/>
                <a:cs typeface="Calibri"/>
              </a:rPr>
              <a:t>Prof.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32" name="object 7"/>
          <p:cNvSpPr txBox="1"/>
          <p:nvPr/>
        </p:nvSpPr>
        <p:spPr>
          <a:xfrm>
            <a:off x="258267" y="2469895"/>
            <a:ext cx="6652895" cy="42227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1979930"/>
                <a:tab algn="l" pos="2632710"/>
                <a:tab algn="l" pos="3432810"/>
                <a:tab algn="l" pos="4217670"/>
                <a:tab algn="l" pos="5015230"/>
              </a:tabLst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MARGEM'de	yer	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alan	İnce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Film	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Malzemeler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33" name="object 8"/>
          <p:cNvSpPr txBox="1"/>
          <p:nvPr/>
        </p:nvSpPr>
        <p:spPr>
          <a:xfrm>
            <a:off x="258267" y="2073097"/>
            <a:ext cx="7187565" cy="8191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r" marR="5080">
              <a:lnSpc>
                <a:spcPct val="100000"/>
              </a:lnSpc>
              <a:spcBef>
                <a:spcPts val="105"/>
              </a:spcBef>
              <a:tabLst>
                <a:tab algn="l" pos="614045"/>
                <a:tab algn="l" pos="1654810"/>
                <a:tab algn="l" pos="2840990"/>
                <a:tab algn="l" pos="4500880"/>
                <a:tab algn="l" pos="6015990"/>
                <a:tab algn="l" pos="6843395"/>
              </a:tabLst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b="1" dirty="0" sz="2600" spc="-23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.	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smail	</a:t>
            </a:r>
            <a:r>
              <a:rPr b="1" dirty="0" sz="2600" spc="-8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 sz="2600" spc="-5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an	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-6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fında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n	</a:t>
            </a:r>
            <a:r>
              <a:rPr b="1" dirty="0" sz="2600" spc="-4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uru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mu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ş	olan	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endParaRPr sz="26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34" name="object 9"/>
          <p:cNvSpPr txBox="1"/>
          <p:nvPr/>
        </p:nvSpPr>
        <p:spPr>
          <a:xfrm>
            <a:off x="258254" y="2866136"/>
            <a:ext cx="7188200" cy="224536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algn="l" pos="1416050"/>
                <a:tab algn="l" pos="3940175"/>
                <a:tab algn="l" pos="5511800"/>
                <a:tab algn="l" pos="6184265"/>
              </a:tabLst>
            </a:pPr>
            <a:r>
              <a:rPr b="1" dirty="0" sz="2600" spc="-6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gıt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ar	Labo</a:t>
            </a:r>
            <a:r>
              <a:rPr b="1" dirty="0" sz="2600" spc="-6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rı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nda	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b="1" dirty="0" sz="2600" spc="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EL</a:t>
            </a:r>
            <a:r>
              <a:rPr b="1" dirty="0" sz="2600" spc="-3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e	işbir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i 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kapsamında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2600" spc="-65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'İnce 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Film</a:t>
            </a:r>
            <a:r>
              <a:rPr b="1" dirty="0" sz="2600" spc="-2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Transistörlerin</a:t>
            </a:r>
            <a:endParaRPr sz="2600">
              <a:latin typeface="Calibri"/>
              <a:cs typeface="Calibri"/>
            </a:endParaRPr>
          </a:p>
          <a:p>
            <a:pPr indent="-635" marL="12700" marR="2919095">
              <a:lnSpc>
                <a:spcPct val="120000"/>
              </a:lnSpc>
            </a:pPr>
            <a:r>
              <a:rPr dirty="0" sz="2600" spc="-65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 sz="2600" spc="-1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Karabük'te 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üretimi'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 konusunda  proje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çalışmalarına</a:t>
            </a:r>
            <a:r>
              <a:rPr b="1" dirty="0" sz="26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başlamıştır.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35" name="object 10"/>
          <p:cNvSpPr/>
          <p:nvPr/>
        </p:nvSpPr>
        <p:spPr>
          <a:xfrm>
            <a:off x="4666488" y="3428998"/>
            <a:ext cx="4297679" cy="342899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36" name="object 11"/>
          <p:cNvSpPr/>
          <p:nvPr/>
        </p:nvSpPr>
        <p:spPr>
          <a:xfrm>
            <a:off x="4661915" y="3424428"/>
            <a:ext cx="4307205" cy="3434079"/>
          </a:xfrm>
          <a:custGeom>
            <a:avLst/>
            <a:ahLst/>
            <a:rect l="l" t="t" r="r" b="b"/>
            <a:pathLst>
              <a:path w="4307205" h="3434079">
                <a:moveTo>
                  <a:pt x="4306824" y="3433572"/>
                </a:moveTo>
                <a:lnTo>
                  <a:pt x="4306824" y="0"/>
                </a:lnTo>
                <a:lnTo>
                  <a:pt x="0" y="0"/>
                </a:lnTo>
                <a:lnTo>
                  <a:pt x="0" y="3433572"/>
                </a:lnTo>
              </a:path>
            </a:pathLst>
          </a:custGeom>
          <a:ln w="9144">
            <a:solidFill>
              <a:srgbClr val="30859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37" name="object 12"/>
          <p:cNvSpPr/>
          <p:nvPr/>
        </p:nvSpPr>
        <p:spPr>
          <a:xfrm>
            <a:off x="1173480" y="5657088"/>
            <a:ext cx="1694688" cy="699516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739" name="object 3"/>
          <p:cNvSpPr txBox="1"/>
          <p:nvPr/>
        </p:nvSpPr>
        <p:spPr>
          <a:xfrm>
            <a:off x="8439911" y="6477914"/>
            <a:ext cx="155575" cy="15240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140"/>
              </a:lnSpc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740" name="object 4"/>
          <p:cNvSpPr txBox="1"/>
          <p:nvPr/>
        </p:nvSpPr>
        <p:spPr>
          <a:xfrm>
            <a:off x="258267" y="1280921"/>
            <a:ext cx="7190740" cy="35928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Öğrencilerimiz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geliştirdikleri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“HolTR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b="1" dirty="0" sz="2600" spc="-50">
                <a:solidFill>
                  <a:srgbClr val="FF0000"/>
                </a:solidFill>
                <a:latin typeface="Calibri"/>
                <a:cs typeface="Calibri"/>
              </a:rPr>
              <a:t>Yapay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Sinir 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Ağları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ile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Atriyal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Fibrilasyon </a:t>
            </a:r>
            <a:r>
              <a:rPr b="1" dirty="0" sz="2600" spc="-40">
                <a:solidFill>
                  <a:srgbClr val="FF0000"/>
                </a:solidFill>
                <a:latin typeface="Calibri"/>
                <a:cs typeface="Calibri"/>
              </a:rPr>
              <a:t>Tespit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b="1" dirty="0" sz="2600" spc="-45">
                <a:solidFill>
                  <a:srgbClr val="FF0000"/>
                </a:solidFill>
                <a:latin typeface="Calibri"/>
                <a:cs typeface="Calibri"/>
              </a:rPr>
              <a:t>Takip </a:t>
            </a:r>
            <a:r>
              <a:rPr b="1" dirty="0" sz="2600" spc="-35">
                <a:solidFill>
                  <a:srgbClr val="FF0000"/>
                </a:solidFill>
                <a:latin typeface="Calibri"/>
                <a:cs typeface="Calibri"/>
              </a:rPr>
              <a:t>Cihazı”, 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“Felçli Hastalar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İçin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Göz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Hareketleri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ile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Cihaz  </a:t>
            </a:r>
            <a:r>
              <a:rPr b="1" dirty="0" sz="2600" spc="-40">
                <a:solidFill>
                  <a:srgbClr val="FF0000"/>
                </a:solidFill>
                <a:latin typeface="Calibri"/>
                <a:cs typeface="Calibri"/>
              </a:rPr>
              <a:t>Kontrolü”,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“İşitme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Engelliler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İçin Sesi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Metne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Çeviren  Gözlük Prototipi: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Duyaryazar”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projeleriyle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İstanbul 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Ekonomi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Zirvesine 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davet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edildiler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Dünya 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Müslüman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Sağlık 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Toplulukları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Kongresi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WIHU'18  kapsamında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yapılan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sağlık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girişimciliği yarışmasına  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katıldılar.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41" name="object 5"/>
          <p:cNvSpPr/>
          <p:nvPr/>
        </p:nvSpPr>
        <p:spPr>
          <a:xfrm>
            <a:off x="1548383" y="4468366"/>
            <a:ext cx="3599688" cy="238963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42" name="object 6"/>
          <p:cNvSpPr/>
          <p:nvPr/>
        </p:nvSpPr>
        <p:spPr>
          <a:xfrm>
            <a:off x="7536180" y="2133600"/>
            <a:ext cx="1607820" cy="1655064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43" name="object 7"/>
          <p:cNvSpPr/>
          <p:nvPr/>
        </p:nvSpPr>
        <p:spPr>
          <a:xfrm>
            <a:off x="5401055" y="4468366"/>
            <a:ext cx="3742943" cy="2325624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object 2"/>
          <p:cNvSpPr txBox="1">
            <a:spLocks noGrp="1"/>
          </p:cNvSpPr>
          <p:nvPr>
            <p:ph type="title"/>
          </p:nvPr>
        </p:nvSpPr>
        <p:spPr>
          <a:xfrm>
            <a:off x="247904" y="52197"/>
            <a:ext cx="7200265" cy="284035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1823085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  <a:p>
            <a:pPr algn="just" marL="22860" marR="5080">
              <a:lnSpc>
                <a:spcPct val="100000"/>
              </a:lnSpc>
              <a:spcBef>
                <a:spcPts val="80"/>
              </a:spcBef>
            </a:pPr>
            <a:r>
              <a:rPr dirty="0" sz="2600" i="0" spc="-5">
                <a:solidFill>
                  <a:srgbClr val="FF0000"/>
                </a:solidFill>
                <a:latin typeface="Calibri"/>
                <a:cs typeface="Calibri"/>
              </a:rPr>
              <a:t>Öğrencilerimiz </a:t>
            </a:r>
            <a:r>
              <a:rPr dirty="0" sz="2600" i="0" spc="-30">
                <a:solidFill>
                  <a:srgbClr val="FF0000"/>
                </a:solidFill>
                <a:latin typeface="Calibri"/>
                <a:cs typeface="Calibri"/>
              </a:rPr>
              <a:t>“Hipocez”, </a:t>
            </a:r>
            <a:r>
              <a:rPr dirty="0" sz="2600" i="0" spc="-5">
                <a:solidFill>
                  <a:srgbClr val="FF0000"/>
                </a:solidFill>
                <a:latin typeface="Calibri"/>
                <a:cs typeface="Calibri"/>
              </a:rPr>
              <a:t>“Mobil </a:t>
            </a:r>
            <a:r>
              <a:rPr dirty="0" sz="2600" i="0">
                <a:solidFill>
                  <a:srgbClr val="FF0000"/>
                </a:solidFill>
                <a:latin typeface="Calibri"/>
                <a:cs typeface="Calibri"/>
              </a:rPr>
              <a:t>CPM </a:t>
            </a:r>
            <a:r>
              <a:rPr dirty="0" sz="2600" i="0" spc="-5">
                <a:solidFill>
                  <a:srgbClr val="FF0000"/>
                </a:solidFill>
                <a:latin typeface="Calibri"/>
                <a:cs typeface="Calibri"/>
              </a:rPr>
              <a:t>Cihazı” </a:t>
            </a:r>
            <a:r>
              <a:rPr dirty="0" sz="2600" i="0" spc="-25">
                <a:solidFill>
                  <a:srgbClr val="FF0000"/>
                </a:solidFill>
                <a:latin typeface="Calibri"/>
                <a:cs typeface="Calibri"/>
              </a:rPr>
              <a:t>ve  </a:t>
            </a:r>
            <a:r>
              <a:rPr dirty="0" sz="2600" i="0" spc="-30">
                <a:solidFill>
                  <a:srgbClr val="FF0000"/>
                </a:solidFill>
                <a:latin typeface="Calibri"/>
                <a:cs typeface="Calibri"/>
              </a:rPr>
              <a:t>“SYS </a:t>
            </a:r>
            <a:r>
              <a:rPr dirty="0" sz="2600" i="0" spc="-15">
                <a:solidFill>
                  <a:srgbClr val="FF0000"/>
                </a:solidFill>
                <a:latin typeface="Calibri"/>
                <a:cs typeface="Calibri"/>
              </a:rPr>
              <a:t>Laboratuvar </a:t>
            </a:r>
            <a:r>
              <a:rPr dirty="0" sz="2600" i="0" spc="-10">
                <a:solidFill>
                  <a:srgbClr val="FF0000"/>
                </a:solidFill>
                <a:latin typeface="Calibri"/>
                <a:cs typeface="Calibri"/>
              </a:rPr>
              <a:t>Sistemleri” </a:t>
            </a:r>
            <a:r>
              <a:rPr dirty="0" sz="2600" i="0" spc="-5">
                <a:solidFill>
                  <a:srgbClr val="FF0000"/>
                </a:solidFill>
                <a:latin typeface="Calibri"/>
                <a:cs typeface="Calibri"/>
              </a:rPr>
              <a:t>projeleriyle </a:t>
            </a:r>
            <a:r>
              <a:rPr dirty="0" sz="2600" i="0" spc="5">
                <a:solidFill>
                  <a:srgbClr val="FF0000"/>
                </a:solidFill>
                <a:latin typeface="Calibri"/>
                <a:cs typeface="Calibri"/>
              </a:rPr>
              <a:t>“TÜSİAD  </a:t>
            </a:r>
            <a:r>
              <a:rPr dirty="0" sz="2600" i="0">
                <a:solidFill>
                  <a:srgbClr val="FF0000"/>
                </a:solidFill>
                <a:latin typeface="Calibri"/>
                <a:cs typeface="Calibri"/>
              </a:rPr>
              <a:t>Bu </a:t>
            </a:r>
            <a:r>
              <a:rPr dirty="0" sz="2600" i="0" spc="-10">
                <a:solidFill>
                  <a:srgbClr val="FF0000"/>
                </a:solidFill>
                <a:latin typeface="Calibri"/>
                <a:cs typeface="Calibri"/>
              </a:rPr>
              <a:t>Gençlikte </a:t>
            </a:r>
            <a:r>
              <a:rPr dirty="0" sz="2600" i="0">
                <a:solidFill>
                  <a:srgbClr val="FF0000"/>
                </a:solidFill>
                <a:latin typeface="Calibri"/>
                <a:cs typeface="Calibri"/>
              </a:rPr>
              <a:t>İŞ </a:t>
            </a:r>
            <a:r>
              <a:rPr dirty="0" sz="2600" i="0" spc="-30">
                <a:solidFill>
                  <a:srgbClr val="FF0000"/>
                </a:solidFill>
                <a:latin typeface="Calibri"/>
                <a:cs typeface="Calibri"/>
              </a:rPr>
              <a:t>Var!” </a:t>
            </a:r>
            <a:r>
              <a:rPr dirty="0" sz="2600" i="0" spc="-5">
                <a:solidFill>
                  <a:srgbClr val="FF0000"/>
                </a:solidFill>
                <a:latin typeface="Calibri"/>
                <a:cs typeface="Calibri"/>
              </a:rPr>
              <a:t>yarışmasında (2018-2019) </a:t>
            </a:r>
            <a:r>
              <a:rPr dirty="0" sz="2600" i="0">
                <a:solidFill>
                  <a:srgbClr val="FF0000"/>
                </a:solidFill>
                <a:latin typeface="Calibri"/>
                <a:cs typeface="Calibri"/>
              </a:rPr>
              <a:t>ön  </a:t>
            </a:r>
            <a:r>
              <a:rPr dirty="0" sz="2600" i="0" spc="-5">
                <a:solidFill>
                  <a:srgbClr val="FF0000"/>
                </a:solidFill>
                <a:latin typeface="Calibri"/>
                <a:cs typeface="Calibri"/>
              </a:rPr>
              <a:t>elemeyi </a:t>
            </a:r>
            <a:r>
              <a:rPr dirty="0" sz="2600" i="0" spc="-10">
                <a:solidFill>
                  <a:srgbClr val="FF0000"/>
                </a:solidFill>
                <a:latin typeface="Calibri"/>
                <a:cs typeface="Calibri"/>
              </a:rPr>
              <a:t>geçerek </a:t>
            </a:r>
            <a:r>
              <a:rPr dirty="0" sz="2600" i="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ilk </a:t>
            </a:r>
            <a:r>
              <a:rPr dirty="0" sz="2600" i="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31 </a:t>
            </a:r>
            <a:r>
              <a:rPr dirty="0" sz="2600" i="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proje</a:t>
            </a:r>
            <a:r>
              <a:rPr dirty="0" sz="2600" i="0" spc="-10">
                <a:solidFill>
                  <a:srgbClr val="FF0000"/>
                </a:solidFill>
                <a:latin typeface="Calibri"/>
                <a:cs typeface="Calibri"/>
              </a:rPr>
              <a:t> arasında yer</a:t>
            </a:r>
            <a:r>
              <a:rPr dirty="0" sz="2600" i="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i="0" spc="-30">
                <a:solidFill>
                  <a:srgbClr val="FF0000"/>
                </a:solidFill>
                <a:latin typeface="Calibri"/>
                <a:cs typeface="Calibri"/>
              </a:rPr>
              <a:t>almıştır.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45" name="object 3"/>
          <p:cNvSpPr txBox="1"/>
          <p:nvPr/>
        </p:nvSpPr>
        <p:spPr>
          <a:xfrm>
            <a:off x="8427211" y="6427114"/>
            <a:ext cx="180975" cy="19749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9</a:t>
            </a:r>
            <a:endParaRPr dirty="0" sz="1200">
              <a:latin typeface="Calibri"/>
              <a:cs typeface="Calibri"/>
            </a:endParaRPr>
          </a:p>
        </p:txBody>
      </p:sp>
      <p:sp>
        <p:nvSpPr>
          <p:cNvPr id="1048746" name="object 4"/>
          <p:cNvSpPr/>
          <p:nvPr/>
        </p:nvSpPr>
        <p:spPr>
          <a:xfrm>
            <a:off x="108204" y="2997706"/>
            <a:ext cx="3744467" cy="3742944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47" name="object 5"/>
          <p:cNvSpPr/>
          <p:nvPr/>
        </p:nvSpPr>
        <p:spPr>
          <a:xfrm>
            <a:off x="3872484" y="2987039"/>
            <a:ext cx="3147060" cy="2098548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48" name="object 6"/>
          <p:cNvSpPr txBox="1"/>
          <p:nvPr/>
        </p:nvSpPr>
        <p:spPr>
          <a:xfrm>
            <a:off x="3950715" y="5317642"/>
            <a:ext cx="5149850" cy="121539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3335" marR="5080">
              <a:lnSpc>
                <a:spcPct val="100000"/>
              </a:lnSpc>
              <a:spcBef>
                <a:spcPts val="100"/>
              </a:spcBef>
            </a:pP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“Girişimcilik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Kampı”na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en çok öğrenci 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gönderen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üniversite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olarak</a:t>
            </a:r>
            <a:r>
              <a:rPr dirty="0" sz="2600" spc="4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600" spc="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“TÜSİAD</a:t>
            </a:r>
            <a:endParaRPr dirty="0"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00" spc="-64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Girişimcilik </a:t>
            </a:r>
            <a:r>
              <a:rPr b="1" dirty="0" sz="2600" spc="-2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Bayrağı”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nı</a:t>
            </a:r>
            <a:r>
              <a:rPr b="1" dirty="0" sz="26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kazandı.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749" name="object 7"/>
          <p:cNvSpPr/>
          <p:nvPr/>
        </p:nvSpPr>
        <p:spPr>
          <a:xfrm>
            <a:off x="7092695" y="2997707"/>
            <a:ext cx="2051303" cy="2087880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751" name="object 3"/>
          <p:cNvSpPr txBox="1"/>
          <p:nvPr/>
        </p:nvSpPr>
        <p:spPr>
          <a:xfrm>
            <a:off x="258267" y="1280921"/>
            <a:ext cx="7186930" cy="121539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Akademik </a:t>
            </a:r>
            <a:r>
              <a:rPr b="1" dirty="0" sz="2600" spc="-5" err="1">
                <a:solidFill>
                  <a:srgbClr val="FF0000"/>
                </a:solidFill>
                <a:latin typeface="Calibri"/>
                <a:cs typeface="Calibri"/>
              </a:rPr>
              <a:t>personelimiz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5" err="1">
                <a:solidFill>
                  <a:srgbClr val="FF0000"/>
                </a:solidFill>
                <a:latin typeface="Calibri"/>
                <a:cs typeface="Calibri"/>
              </a:rPr>
              <a:t>tarafından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yürütülen 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projeler 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ulusal basında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yer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bulmakta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yatırımcılar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tarafından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ilgi</a:t>
            </a:r>
            <a:r>
              <a:rPr b="1" dirty="0" sz="2600" spc="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görmektedir.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752" name="object 4"/>
          <p:cNvSpPr txBox="1"/>
          <p:nvPr/>
        </p:nvSpPr>
        <p:spPr>
          <a:xfrm>
            <a:off x="8427211" y="6427114"/>
            <a:ext cx="180975" cy="19749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lang="tr-TR">
                <a:latin typeface="Calibri"/>
                <a:cs typeface="Calibri"/>
              </a:rPr>
              <a:t>20</a:t>
            </a:r>
            <a:endParaRPr dirty="0" sz="1200">
              <a:latin typeface="Calibri"/>
              <a:cs typeface="Calibri"/>
            </a:endParaRPr>
          </a:p>
        </p:txBody>
      </p:sp>
      <p:sp>
        <p:nvSpPr>
          <p:cNvPr id="1048753" name="object 5"/>
          <p:cNvSpPr/>
          <p:nvPr/>
        </p:nvSpPr>
        <p:spPr>
          <a:xfrm>
            <a:off x="323088" y="2636499"/>
            <a:ext cx="4154476" cy="396089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54" name="object 6"/>
          <p:cNvSpPr/>
          <p:nvPr/>
        </p:nvSpPr>
        <p:spPr>
          <a:xfrm>
            <a:off x="318515" y="2631948"/>
            <a:ext cx="4177665" cy="3970020"/>
          </a:xfrm>
          <a:custGeom>
            <a:avLst/>
            <a:ahLst/>
            <a:rect l="l" t="t" r="r" b="b"/>
            <a:pathLst>
              <a:path w="4177665" h="3970020">
                <a:moveTo>
                  <a:pt x="0" y="3970020"/>
                </a:moveTo>
                <a:lnTo>
                  <a:pt x="4177284" y="3970020"/>
                </a:lnTo>
                <a:lnTo>
                  <a:pt x="4177284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ln w="9144">
            <a:solidFill>
              <a:srgbClr val="30859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55" name="object 7"/>
          <p:cNvSpPr/>
          <p:nvPr/>
        </p:nvSpPr>
        <p:spPr>
          <a:xfrm>
            <a:off x="4684776" y="2654830"/>
            <a:ext cx="4062930" cy="3870937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56" name="object 8"/>
          <p:cNvSpPr/>
          <p:nvPr/>
        </p:nvSpPr>
        <p:spPr>
          <a:xfrm>
            <a:off x="4680203" y="2650235"/>
            <a:ext cx="4072254" cy="3880485"/>
          </a:xfrm>
          <a:custGeom>
            <a:avLst/>
            <a:ahLst/>
            <a:rect l="l" t="t" r="r" b="b"/>
            <a:pathLst>
              <a:path w="4072254" h="3880484">
                <a:moveTo>
                  <a:pt x="0" y="3880104"/>
                </a:moveTo>
                <a:lnTo>
                  <a:pt x="4072128" y="3880104"/>
                </a:lnTo>
                <a:lnTo>
                  <a:pt x="4072128" y="0"/>
                </a:lnTo>
                <a:lnTo>
                  <a:pt x="0" y="0"/>
                </a:lnTo>
                <a:lnTo>
                  <a:pt x="0" y="3880104"/>
                </a:lnTo>
                <a:close/>
              </a:path>
            </a:pathLst>
          </a:custGeom>
          <a:ln w="9144">
            <a:solidFill>
              <a:srgbClr val="30859C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object 2"/>
          <p:cNvSpPr txBox="1"/>
          <p:nvPr/>
        </p:nvSpPr>
        <p:spPr>
          <a:xfrm>
            <a:off x="2103120" y="5229628"/>
            <a:ext cx="5088890" cy="902969"/>
          </a:xfrm>
          <a:prstGeom prst="rect"/>
        </p:spPr>
        <p:txBody>
          <a:bodyPr bIns="0" lIns="0" rIns="0" rtlCol="0" tIns="0" vert="horz" wrap="square">
            <a:spAutoFit/>
          </a:bodyPr>
          <a:p>
            <a:pPr algn="ctr">
              <a:lnSpc>
                <a:spcPts val="3315"/>
              </a:lnSpc>
            </a:pPr>
            <a:r>
              <a:rPr b="1" dirty="0" sz="3000" i="1">
                <a:solidFill>
                  <a:srgbClr val="B10D30"/>
                </a:solidFill>
                <a:latin typeface="Arial"/>
                <a:cs typeface="Arial"/>
              </a:rPr>
              <a:t>Prof. </a:t>
            </a:r>
            <a:r>
              <a:rPr b="1" dirty="0" sz="3000" i="1" spc="-60">
                <a:solidFill>
                  <a:srgbClr val="B10D30"/>
                </a:solidFill>
                <a:latin typeface="Arial"/>
                <a:cs typeface="Arial"/>
              </a:rPr>
              <a:t>Dr. </a:t>
            </a:r>
            <a:r>
              <a:rPr b="1" dirty="0" sz="3000" i="1" spc="-20">
                <a:solidFill>
                  <a:srgbClr val="B10D30"/>
                </a:solidFill>
                <a:latin typeface="Arial"/>
                <a:cs typeface="Arial"/>
              </a:rPr>
              <a:t>Tamila</a:t>
            </a:r>
            <a:r>
              <a:rPr b="1" dirty="0" sz="3000" i="1" spc="-110">
                <a:solidFill>
                  <a:srgbClr val="B10D30"/>
                </a:solidFill>
                <a:latin typeface="Arial"/>
                <a:cs typeface="Arial"/>
              </a:rPr>
              <a:t> </a:t>
            </a:r>
            <a:r>
              <a:rPr b="1" dirty="0" sz="3000" i="1">
                <a:solidFill>
                  <a:srgbClr val="B10D30"/>
                </a:solidFill>
                <a:latin typeface="Arial"/>
                <a:cs typeface="Arial"/>
              </a:rPr>
              <a:t>ANUTGAN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b="1" dirty="0" sz="2600">
                <a:solidFill>
                  <a:srgbClr val="B10D30"/>
                </a:solidFill>
                <a:latin typeface="Arial"/>
                <a:cs typeface="Arial"/>
              </a:rPr>
              <a:t>Tıp Mühendisliği Bölüm</a:t>
            </a:r>
            <a:r>
              <a:rPr b="1" dirty="0" sz="2600" spc="-114">
                <a:solidFill>
                  <a:srgbClr val="B10D30"/>
                </a:solidFill>
                <a:latin typeface="Arial"/>
                <a:cs typeface="Arial"/>
              </a:rPr>
              <a:t> </a:t>
            </a:r>
            <a:r>
              <a:rPr b="1" dirty="0" sz="2600">
                <a:solidFill>
                  <a:srgbClr val="B10D30"/>
                </a:solidFill>
                <a:latin typeface="Arial"/>
                <a:cs typeface="Arial"/>
              </a:rPr>
              <a:t>Başkanı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8602" name="object 3"/>
          <p:cNvSpPr txBox="1"/>
          <p:nvPr/>
        </p:nvSpPr>
        <p:spPr>
          <a:xfrm>
            <a:off x="8504935" y="6427114"/>
            <a:ext cx="102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603" name="object 4"/>
          <p:cNvSpPr/>
          <p:nvPr/>
        </p:nvSpPr>
        <p:spPr>
          <a:xfrm>
            <a:off x="1115567" y="28955"/>
            <a:ext cx="4751832" cy="2112264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4" name="object 5"/>
          <p:cNvSpPr/>
          <p:nvPr/>
        </p:nvSpPr>
        <p:spPr>
          <a:xfrm>
            <a:off x="73152" y="2154934"/>
            <a:ext cx="7095744" cy="4703062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5" name="object 6"/>
          <p:cNvSpPr/>
          <p:nvPr/>
        </p:nvSpPr>
        <p:spPr>
          <a:xfrm>
            <a:off x="68580" y="2150364"/>
            <a:ext cx="7105015" cy="4707890"/>
          </a:xfrm>
          <a:custGeom>
            <a:avLst/>
            <a:ahLst/>
            <a:rect l="l" t="t" r="r" b="b"/>
            <a:pathLst>
              <a:path w="7105015" h="4707890">
                <a:moveTo>
                  <a:pt x="7104888" y="4707636"/>
                </a:moveTo>
                <a:lnTo>
                  <a:pt x="7104888" y="0"/>
                </a:lnTo>
                <a:lnTo>
                  <a:pt x="0" y="0"/>
                </a:lnTo>
                <a:lnTo>
                  <a:pt x="0" y="4707636"/>
                </a:lnTo>
              </a:path>
            </a:pathLst>
          </a:custGeom>
          <a:ln w="9144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06" name="object 7"/>
          <p:cNvSpPr/>
          <p:nvPr/>
        </p:nvSpPr>
        <p:spPr>
          <a:xfrm>
            <a:off x="4108703" y="6192011"/>
            <a:ext cx="2909570" cy="393700"/>
          </a:xfrm>
          <a:custGeom>
            <a:avLst/>
            <a:ahLst/>
            <a:rect l="l" t="t" r="r" b="b"/>
            <a:pathLst>
              <a:path w="2909570" h="393700">
                <a:moveTo>
                  <a:pt x="0" y="393191"/>
                </a:moveTo>
                <a:lnTo>
                  <a:pt x="2909316" y="393191"/>
                </a:lnTo>
                <a:lnTo>
                  <a:pt x="2909316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001F5F"/>
          </a:solidFill>
        </p:spPr>
        <p:txBody>
          <a:bodyPr bIns="0" lIns="0" rIns="0" rtlCol="0" tIns="0" wrap="square"/>
          <a:p/>
        </p:txBody>
      </p:sp>
      <p:sp>
        <p:nvSpPr>
          <p:cNvPr id="1048607" name="object 8"/>
          <p:cNvSpPr txBox="1"/>
          <p:nvPr/>
        </p:nvSpPr>
        <p:spPr>
          <a:xfrm>
            <a:off x="4402582" y="6107988"/>
            <a:ext cx="2324100" cy="9779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200" spc="-4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b="1" dirty="0" sz="3200">
                <a:solidFill>
                  <a:srgbClr val="FFFF00"/>
                </a:solidFill>
                <a:latin typeface="Calibri"/>
                <a:cs typeface="Calibri"/>
              </a:rPr>
              <a:t>AFRANB</a:t>
            </a:r>
            <a:r>
              <a:rPr b="1" dirty="0" sz="3200" spc="1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b="1" dirty="0" sz="3200" spc="-7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b="1" dirty="0" sz="3200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48608" name="object 9"/>
          <p:cNvSpPr/>
          <p:nvPr/>
        </p:nvSpPr>
        <p:spPr>
          <a:xfrm>
            <a:off x="5743955" y="2215895"/>
            <a:ext cx="1328927" cy="996696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9" name="object 10"/>
          <p:cNvSpPr/>
          <p:nvPr/>
        </p:nvSpPr>
        <p:spPr>
          <a:xfrm>
            <a:off x="3924300" y="80772"/>
            <a:ext cx="1871980" cy="411480"/>
          </a:xfrm>
          <a:custGeom>
            <a:avLst/>
            <a:ahLst/>
            <a:rect l="l" t="t" r="r" b="b"/>
            <a:pathLst>
              <a:path w="1871979" h="411480">
                <a:moveTo>
                  <a:pt x="0" y="411479"/>
                </a:moveTo>
                <a:lnTo>
                  <a:pt x="1871472" y="411479"/>
                </a:lnTo>
                <a:lnTo>
                  <a:pt x="1871472" y="0"/>
                </a:lnTo>
                <a:lnTo>
                  <a:pt x="0" y="0"/>
                </a:lnTo>
                <a:lnTo>
                  <a:pt x="0" y="411479"/>
                </a:lnTo>
                <a:close/>
              </a:path>
            </a:pathLst>
          </a:custGeom>
          <a:solidFill>
            <a:srgbClr val="001F5F"/>
          </a:solidFill>
        </p:spPr>
        <p:txBody>
          <a:bodyPr bIns="0" lIns="0" rIns="0" rtlCol="0" tIns="0" wrap="square"/>
          <a:p/>
        </p:txBody>
      </p:sp>
      <p:sp>
        <p:nvSpPr>
          <p:cNvPr id="1048610" name="object 11"/>
          <p:cNvSpPr txBox="1">
            <a:spLocks noGrp="1"/>
          </p:cNvSpPr>
          <p:nvPr>
            <p:ph type="title"/>
          </p:nvPr>
        </p:nvSpPr>
        <p:spPr>
          <a:xfrm>
            <a:off x="4017009" y="4318"/>
            <a:ext cx="1688464" cy="9779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i="0">
                <a:solidFill>
                  <a:srgbClr val="FFFF00"/>
                </a:solidFill>
                <a:latin typeface="Calibri"/>
                <a:cs typeface="Calibri"/>
              </a:rPr>
              <a:t>KAR</a:t>
            </a:r>
            <a:r>
              <a:rPr dirty="0" sz="3200" i="0" spc="5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z="3200" i="0">
                <a:solidFill>
                  <a:srgbClr val="FFFF00"/>
                </a:solidFill>
                <a:latin typeface="Calibri"/>
                <a:cs typeface="Calibri"/>
              </a:rPr>
              <a:t>BÜK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48611" name="object 12"/>
          <p:cNvSpPr txBox="1"/>
          <p:nvPr/>
        </p:nvSpPr>
        <p:spPr>
          <a:xfrm>
            <a:off x="117754" y="2123059"/>
            <a:ext cx="3348990" cy="4826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000" i="1">
                <a:solidFill>
                  <a:srgbClr val="001F5F"/>
                </a:solidFill>
                <a:latin typeface="Arial"/>
                <a:cs typeface="Arial"/>
              </a:rPr>
              <a:t>Dünya </a:t>
            </a:r>
            <a:r>
              <a:rPr b="1" dirty="0" sz="3000" i="1" spc="-15">
                <a:solidFill>
                  <a:srgbClr val="001F5F"/>
                </a:solidFill>
                <a:latin typeface="Arial"/>
                <a:cs typeface="Arial"/>
              </a:rPr>
              <a:t>Miras</a:t>
            </a:r>
            <a:r>
              <a:rPr b="1" dirty="0" sz="3000" i="1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1" dirty="0" sz="3000" i="1">
                <a:solidFill>
                  <a:srgbClr val="001F5F"/>
                </a:solidFill>
                <a:latin typeface="Arial"/>
                <a:cs typeface="Arial"/>
              </a:rPr>
              <a:t>Kenti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48612" name="object 13"/>
          <p:cNvSpPr/>
          <p:nvPr/>
        </p:nvSpPr>
        <p:spPr>
          <a:xfrm>
            <a:off x="7271004" y="4293108"/>
            <a:ext cx="1872995" cy="1636776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13" name="object 14"/>
          <p:cNvSpPr/>
          <p:nvPr/>
        </p:nvSpPr>
        <p:spPr>
          <a:xfrm>
            <a:off x="7266431" y="5934455"/>
            <a:ext cx="1877695" cy="0"/>
          </a:xfrm>
          <a:custGeom>
            <a:avLst/>
            <a:ahLst/>
            <a:rect l="l" t="t" r="r" b="b"/>
            <a:pathLst>
              <a:path w="1877695">
                <a:moveTo>
                  <a:pt x="0" y="0"/>
                </a:moveTo>
                <a:lnTo>
                  <a:pt x="1877568" y="0"/>
                </a:lnTo>
              </a:path>
            </a:pathLst>
          </a:custGeom>
          <a:ln w="9144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14" name="object 15"/>
          <p:cNvSpPr/>
          <p:nvPr/>
        </p:nvSpPr>
        <p:spPr>
          <a:xfrm>
            <a:off x="7266431" y="4288535"/>
            <a:ext cx="1877695" cy="1645920"/>
          </a:xfrm>
          <a:custGeom>
            <a:avLst/>
            <a:ahLst/>
            <a:rect l="l" t="t" r="r" b="b"/>
            <a:pathLst>
              <a:path w="1877695" h="1645920">
                <a:moveTo>
                  <a:pt x="1877568" y="0"/>
                </a:moveTo>
                <a:lnTo>
                  <a:pt x="0" y="0"/>
                </a:lnTo>
                <a:lnTo>
                  <a:pt x="0" y="1645920"/>
                </a:lnTo>
              </a:path>
            </a:pathLst>
          </a:custGeom>
          <a:ln w="9144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15" name="object 16"/>
          <p:cNvSpPr/>
          <p:nvPr/>
        </p:nvSpPr>
        <p:spPr>
          <a:xfrm>
            <a:off x="7271004" y="2709672"/>
            <a:ext cx="1872995" cy="1150620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16" name="object 17"/>
          <p:cNvSpPr/>
          <p:nvPr/>
        </p:nvSpPr>
        <p:spPr>
          <a:xfrm>
            <a:off x="7266431" y="3864864"/>
            <a:ext cx="1877695" cy="0"/>
          </a:xfrm>
          <a:custGeom>
            <a:avLst/>
            <a:ahLst/>
            <a:rect l="l" t="t" r="r" b="b"/>
            <a:pathLst>
              <a:path w="1877695">
                <a:moveTo>
                  <a:pt x="0" y="0"/>
                </a:moveTo>
                <a:lnTo>
                  <a:pt x="1877568" y="0"/>
                </a:lnTo>
              </a:path>
            </a:pathLst>
          </a:custGeom>
          <a:ln w="9144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17" name="object 18"/>
          <p:cNvSpPr/>
          <p:nvPr/>
        </p:nvSpPr>
        <p:spPr>
          <a:xfrm>
            <a:off x="7266431" y="2705100"/>
            <a:ext cx="1877695" cy="1160145"/>
          </a:xfrm>
          <a:custGeom>
            <a:avLst/>
            <a:ahLst/>
            <a:rect l="l" t="t" r="r" b="b"/>
            <a:pathLst>
              <a:path w="1877695" h="1160145">
                <a:moveTo>
                  <a:pt x="1877568" y="0"/>
                </a:moveTo>
                <a:lnTo>
                  <a:pt x="0" y="0"/>
                </a:lnTo>
                <a:lnTo>
                  <a:pt x="0" y="1159764"/>
                </a:lnTo>
              </a:path>
            </a:pathLst>
          </a:custGeom>
          <a:ln w="9144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758" name="object 3"/>
          <p:cNvSpPr txBox="1"/>
          <p:nvPr/>
        </p:nvSpPr>
        <p:spPr>
          <a:xfrm>
            <a:off x="258267" y="1280921"/>
            <a:ext cx="911860" cy="8185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İşitme  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ör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59" name="object 4"/>
          <p:cNvSpPr txBox="1"/>
          <p:nvPr/>
        </p:nvSpPr>
        <p:spPr>
          <a:xfrm>
            <a:off x="1393952" y="1280921"/>
            <a:ext cx="1318895" cy="8185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2413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er 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engelliler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60" name="object 5"/>
          <p:cNvSpPr txBox="1"/>
          <p:nvPr/>
        </p:nvSpPr>
        <p:spPr>
          <a:xfrm>
            <a:off x="2913633" y="1280921"/>
            <a:ext cx="4530725" cy="8185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83820" marL="12700" marR="5080">
              <a:lnSpc>
                <a:spcPct val="100000"/>
              </a:lnSpc>
              <a:spcBef>
                <a:spcPts val="105"/>
              </a:spcBef>
              <a:tabLst>
                <a:tab algn="l" pos="741045"/>
                <a:tab algn="l" pos="883919"/>
                <a:tab algn="l" pos="2419350"/>
                <a:tab algn="l" pos="2621915"/>
                <a:tab algn="l" pos="3799840"/>
              </a:tabLst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için		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ş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n	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“Du</a:t>
            </a:r>
            <a:r>
              <a:rPr b="1" dirty="0" sz="2600" spc="-45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 spc="-35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-4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10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 spc="-26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,  için	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ş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n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“</a:t>
            </a:r>
            <a:r>
              <a:rPr b="1" dirty="0" sz="2600" spc="-4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eh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r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ö</a:t>
            </a:r>
            <a:r>
              <a:rPr b="1" dirty="0" sz="2600" spc="3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b="1" dirty="0" sz="2600" spc="-26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61" name="object 6"/>
          <p:cNvSpPr txBox="1"/>
          <p:nvPr/>
        </p:nvSpPr>
        <p:spPr>
          <a:xfrm>
            <a:off x="258267" y="2073097"/>
            <a:ext cx="7190740" cy="121539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bedensel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engelliler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için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geliştirilen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“Sağlık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Bulutu” 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projeleri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Milliyet,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Habertürk gibi bir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çok ulusal 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basında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yer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bulmuştur</a:t>
            </a:r>
            <a:r>
              <a:rPr b="1" dirty="0" sz="26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(03.12.2018).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62" name="object 7"/>
          <p:cNvSpPr txBox="1"/>
          <p:nvPr/>
        </p:nvSpPr>
        <p:spPr>
          <a:xfrm>
            <a:off x="8439911" y="6477914"/>
            <a:ext cx="155575" cy="15240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140"/>
              </a:lnSpc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763" name="object 8"/>
          <p:cNvSpPr/>
          <p:nvPr/>
        </p:nvSpPr>
        <p:spPr>
          <a:xfrm>
            <a:off x="5618988" y="2913923"/>
            <a:ext cx="3337754" cy="3852634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64" name="object 9"/>
          <p:cNvSpPr/>
          <p:nvPr/>
        </p:nvSpPr>
        <p:spPr>
          <a:xfrm>
            <a:off x="5614415" y="2909316"/>
            <a:ext cx="3354704" cy="3862070"/>
          </a:xfrm>
          <a:custGeom>
            <a:avLst/>
            <a:ahLst/>
            <a:rect l="l" t="t" r="r" b="b"/>
            <a:pathLst>
              <a:path w="3354704" h="3862070">
                <a:moveTo>
                  <a:pt x="0" y="3861816"/>
                </a:moveTo>
                <a:lnTo>
                  <a:pt x="3354324" y="3861816"/>
                </a:lnTo>
                <a:lnTo>
                  <a:pt x="3354324" y="0"/>
                </a:lnTo>
                <a:lnTo>
                  <a:pt x="0" y="0"/>
                </a:lnTo>
                <a:lnTo>
                  <a:pt x="0" y="3861816"/>
                </a:lnTo>
                <a:close/>
              </a:path>
            </a:pathLst>
          </a:custGeom>
          <a:ln w="9144">
            <a:solidFill>
              <a:srgbClr val="30859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65" name="object 10"/>
          <p:cNvSpPr/>
          <p:nvPr/>
        </p:nvSpPr>
        <p:spPr>
          <a:xfrm>
            <a:off x="288036" y="5044440"/>
            <a:ext cx="2624328" cy="1749552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66" name="object 11"/>
          <p:cNvSpPr/>
          <p:nvPr/>
        </p:nvSpPr>
        <p:spPr>
          <a:xfrm>
            <a:off x="291084" y="3480815"/>
            <a:ext cx="2622804" cy="1498092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67" name="object 12"/>
          <p:cNvSpPr/>
          <p:nvPr/>
        </p:nvSpPr>
        <p:spPr>
          <a:xfrm>
            <a:off x="3142488" y="5263894"/>
            <a:ext cx="2246376" cy="1498092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68" name="object 13"/>
          <p:cNvSpPr/>
          <p:nvPr/>
        </p:nvSpPr>
        <p:spPr>
          <a:xfrm>
            <a:off x="3052572" y="3412235"/>
            <a:ext cx="2453640" cy="1636776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770" name="object 3"/>
          <p:cNvSpPr txBox="1"/>
          <p:nvPr/>
        </p:nvSpPr>
        <p:spPr>
          <a:xfrm>
            <a:off x="258267" y="1280921"/>
            <a:ext cx="7186930" cy="121539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Akademik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personelimiz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tarafından 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yürütülen 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projeler 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ulusal basında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yer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bulmakta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b="1" dirty="0" sz="2600" spc="-1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yatırımcılar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tarafından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ilgi</a:t>
            </a:r>
            <a:r>
              <a:rPr b="1" dirty="0" sz="2600" spc="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görmektedir.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771" name="object 4"/>
          <p:cNvSpPr txBox="1"/>
          <p:nvPr/>
        </p:nvSpPr>
        <p:spPr>
          <a:xfrm>
            <a:off x="8427211" y="6427114"/>
            <a:ext cx="180975" cy="19749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dirty="0" sz="1200">
              <a:latin typeface="Calibri"/>
              <a:cs typeface="Calibri"/>
            </a:endParaRPr>
          </a:p>
        </p:txBody>
      </p:sp>
      <p:sp>
        <p:nvSpPr>
          <p:cNvPr id="1048772" name="object 5"/>
          <p:cNvSpPr/>
          <p:nvPr/>
        </p:nvSpPr>
        <p:spPr>
          <a:xfrm>
            <a:off x="4721352" y="2133600"/>
            <a:ext cx="4024884" cy="2683764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73" name="object 6"/>
          <p:cNvSpPr/>
          <p:nvPr/>
        </p:nvSpPr>
        <p:spPr>
          <a:xfrm>
            <a:off x="303275" y="2484120"/>
            <a:ext cx="3960876" cy="2970276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74" name="object 7"/>
          <p:cNvSpPr/>
          <p:nvPr/>
        </p:nvSpPr>
        <p:spPr>
          <a:xfrm>
            <a:off x="323088" y="5583934"/>
            <a:ext cx="1940052" cy="1274062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75" name="object 8"/>
          <p:cNvSpPr/>
          <p:nvPr/>
        </p:nvSpPr>
        <p:spPr>
          <a:xfrm>
            <a:off x="2484120" y="5617462"/>
            <a:ext cx="1938528" cy="1240534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76" name="object 9"/>
          <p:cNvSpPr/>
          <p:nvPr/>
        </p:nvSpPr>
        <p:spPr>
          <a:xfrm>
            <a:off x="5055108" y="4901182"/>
            <a:ext cx="3044951" cy="1956814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</a:t>
            </a:r>
            <a:r>
              <a:rPr dirty="0" spc="100"/>
              <a:t> </a:t>
            </a:r>
            <a:r>
              <a:rPr dirty="0" spc="-5"/>
              <a:t>Bölümü:</a:t>
            </a:r>
          </a:p>
          <a:p>
            <a:pPr marL="12700">
              <a:lnSpc>
                <a:spcPct val="100000"/>
              </a:lnSpc>
            </a:pPr>
            <a:r>
              <a:rPr dirty="0" spc="-15"/>
              <a:t>Fuarlar</a:t>
            </a:r>
          </a:p>
        </p:txBody>
      </p:sp>
      <p:sp>
        <p:nvSpPr>
          <p:cNvPr id="1048783" name="object 3"/>
          <p:cNvSpPr txBox="1"/>
          <p:nvPr/>
        </p:nvSpPr>
        <p:spPr>
          <a:xfrm>
            <a:off x="145795" y="1228089"/>
            <a:ext cx="7017005" cy="1613903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ctr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Öğrencilerimiz,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İstanbul </a:t>
            </a:r>
            <a:r>
              <a:rPr b="1" dirty="0" sz="2600" spc="-35">
                <a:solidFill>
                  <a:srgbClr val="FF0000"/>
                </a:solidFill>
                <a:latin typeface="Calibri"/>
                <a:cs typeface="Calibri"/>
              </a:rPr>
              <a:t>Tüyap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Fuar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Kongre 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Merkezinde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40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ülkeden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850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firmayı ağırlayan  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Avrasya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bölgesinin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en büyük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medikal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fuarında.  "ExpoMed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Eurasia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2017, 2018,</a:t>
            </a:r>
            <a:r>
              <a:rPr b="1" dirty="0" sz="26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2019</a:t>
            </a:r>
            <a:r>
              <a:rPr b="1" dirty="0" sz="2600" lang="en-US">
                <a:solidFill>
                  <a:srgbClr val="FF0000"/>
                </a:solidFill>
                <a:latin typeface="Calibri"/>
                <a:cs typeface="Calibri"/>
              </a:rPr>
              <a:t>, 2021, 2022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784" name="object 4"/>
          <p:cNvSpPr txBox="1"/>
          <p:nvPr/>
        </p:nvSpPr>
        <p:spPr>
          <a:xfrm>
            <a:off x="8439911" y="6477914"/>
            <a:ext cx="155575" cy="15240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140"/>
              </a:lnSpc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785" name="object 5"/>
          <p:cNvSpPr/>
          <p:nvPr/>
        </p:nvSpPr>
        <p:spPr>
          <a:xfrm>
            <a:off x="256031" y="3217164"/>
            <a:ext cx="4986528" cy="332232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86" name="object 6"/>
          <p:cNvSpPr/>
          <p:nvPr/>
        </p:nvSpPr>
        <p:spPr>
          <a:xfrm>
            <a:off x="5318759" y="2909316"/>
            <a:ext cx="3825240" cy="2369819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87" name="object 7"/>
          <p:cNvSpPr/>
          <p:nvPr/>
        </p:nvSpPr>
        <p:spPr>
          <a:xfrm>
            <a:off x="5652515" y="5205982"/>
            <a:ext cx="2987040" cy="1652015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</a:t>
            </a:r>
            <a:r>
              <a:rPr dirty="0" spc="100"/>
              <a:t> </a:t>
            </a:r>
            <a:r>
              <a:rPr dirty="0" spc="-5"/>
              <a:t>Bölümü:</a:t>
            </a:r>
          </a:p>
          <a:p>
            <a:pPr marL="12700">
              <a:lnSpc>
                <a:spcPct val="100000"/>
              </a:lnSpc>
            </a:pPr>
            <a:r>
              <a:rPr dirty="0" lang="tr-TR" spc="-15"/>
              <a:t>Mezunlar</a:t>
            </a:r>
            <a:endParaRPr dirty="0" spc="-15"/>
          </a:p>
        </p:txBody>
      </p:sp>
      <p:sp>
        <p:nvSpPr>
          <p:cNvPr id="1048789" name="object 4"/>
          <p:cNvSpPr txBox="1"/>
          <p:nvPr/>
        </p:nvSpPr>
        <p:spPr>
          <a:xfrm>
            <a:off x="8439911" y="6477914"/>
            <a:ext cx="155575" cy="14645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140"/>
              </a:lnSpc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dirty="0" sz="1200">
              <a:latin typeface="Calibri"/>
              <a:cs typeface="Calibri"/>
            </a:endParaRPr>
          </a:p>
        </p:txBody>
      </p:sp>
      <p:sp>
        <p:nvSpPr>
          <p:cNvPr id="1048790" name="object 3"/>
          <p:cNvSpPr txBox="1"/>
          <p:nvPr/>
        </p:nvSpPr>
        <p:spPr>
          <a:xfrm>
            <a:off x="2675973" y="1303098"/>
            <a:ext cx="4791627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Begüm TEKİNAY SARI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Arthrotecfarma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59" name="Resim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296797"/>
            <a:ext cx="2590800" cy="751332"/>
          </a:xfrm>
          <a:prstGeom prst="rect"/>
        </p:spPr>
      </p:pic>
      <p:pic>
        <p:nvPicPr>
          <p:cNvPr id="2097160" name="Resim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2124663"/>
            <a:ext cx="3311818" cy="699750"/>
          </a:xfrm>
          <a:prstGeom prst="rect"/>
        </p:spPr>
      </p:pic>
      <p:sp>
        <p:nvSpPr>
          <p:cNvPr id="1048791" name="object 3"/>
          <p:cNvSpPr txBox="1"/>
          <p:nvPr/>
        </p:nvSpPr>
        <p:spPr>
          <a:xfrm>
            <a:off x="3421936" y="2097713"/>
            <a:ext cx="570763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Burak SARI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ve 2019 yılında mezun olan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Edanur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 AYIK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Mikron Makina Ltd.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Şti.</a:t>
            </a:r>
            <a:r>
              <a:rPr b="1" dirty="0" sz="1600" lang="tr-TR" spc="-5" err="1">
                <a:solidFill>
                  <a:srgbClr val="FF0000"/>
                </a:solidFill>
                <a:latin typeface="Calibri"/>
                <a:cs typeface="Calibri"/>
              </a:rPr>
              <a:t>’de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61" name="Resim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t="30449" b="19789"/>
          <a:stretch>
            <a:fillRect/>
          </a:stretch>
        </p:blipFill>
        <p:spPr>
          <a:xfrm>
            <a:off x="0" y="2936215"/>
            <a:ext cx="1914525" cy="822771"/>
          </a:xfrm>
          <a:prstGeom prst="rect"/>
        </p:spPr>
      </p:pic>
      <p:sp>
        <p:nvSpPr>
          <p:cNvPr id="1048792" name="object 3"/>
          <p:cNvSpPr txBox="1"/>
          <p:nvPr/>
        </p:nvSpPr>
        <p:spPr>
          <a:xfrm>
            <a:off x="1995055" y="2924176"/>
            <a:ext cx="3445234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2019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Sinem YETİM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Innoway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 RG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62" name="Picture 2" descr="progroup international logo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9236" y="3847766"/>
            <a:ext cx="1915200" cy="804893"/>
          </a:xfrm>
          <a:prstGeom prst="rect"/>
          <a:noFill/>
        </p:spPr>
      </p:pic>
      <p:sp>
        <p:nvSpPr>
          <p:cNvPr id="1048793" name="object 3"/>
          <p:cNvSpPr txBox="1"/>
          <p:nvPr/>
        </p:nvSpPr>
        <p:spPr>
          <a:xfrm>
            <a:off x="1995056" y="3810000"/>
            <a:ext cx="3445234" cy="9983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2019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Hazal ODACIOĞLU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Procath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 Tıbbi Ürünler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63" name="Picture 4" descr="çağdaş elektronik medikal sistemler sanayi ve ticaret limited şirketi logo ile ilgili görsel sonucu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5"/>
          <a:srcRect t="22652" b="26581"/>
          <a:stretch>
            <a:fillRect/>
          </a:stretch>
        </p:blipFill>
        <p:spPr bwMode="auto">
          <a:xfrm>
            <a:off x="4762" y="4859364"/>
            <a:ext cx="1915200" cy="972282"/>
          </a:xfrm>
          <a:prstGeom prst="rect"/>
          <a:noFill/>
        </p:spPr>
      </p:pic>
      <p:sp>
        <p:nvSpPr>
          <p:cNvPr id="1048794" name="object 3"/>
          <p:cNvSpPr txBox="1"/>
          <p:nvPr/>
        </p:nvSpPr>
        <p:spPr>
          <a:xfrm>
            <a:off x="1981200" y="4815277"/>
            <a:ext cx="3459089" cy="9983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Mücahid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 BOZTEPE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Çağdaş Elektronik Medikal Sistemler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64" name="Resim 1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6"/>
          <a:srcRect t="11670" b="47973"/>
          <a:stretch>
            <a:fillRect/>
          </a:stretch>
        </p:blipFill>
        <p:spPr>
          <a:xfrm>
            <a:off x="0" y="5915247"/>
            <a:ext cx="1915200" cy="772919"/>
          </a:xfrm>
          <a:prstGeom prst="rect"/>
        </p:spPr>
      </p:pic>
      <p:sp>
        <p:nvSpPr>
          <p:cNvPr id="1048795" name="object 3"/>
          <p:cNvSpPr txBox="1"/>
          <p:nvPr/>
        </p:nvSpPr>
        <p:spPr>
          <a:xfrm>
            <a:off x="1995054" y="5867400"/>
            <a:ext cx="3445235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2017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Ali EROL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İnanır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Group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65" name="Resim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7"/>
          <a:srcRect t="35778" b="38137"/>
          <a:stretch>
            <a:fillRect/>
          </a:stretch>
        </p:blipFill>
        <p:spPr>
          <a:xfrm>
            <a:off x="7221873" y="3200400"/>
            <a:ext cx="1915200" cy="499578"/>
          </a:xfrm>
          <a:prstGeom prst="rect"/>
        </p:spPr>
      </p:pic>
      <p:sp>
        <p:nvSpPr>
          <p:cNvPr id="1048796" name="object 3"/>
          <p:cNvSpPr txBox="1"/>
          <p:nvPr/>
        </p:nvSpPr>
        <p:spPr>
          <a:xfrm>
            <a:off x="5870288" y="3804630"/>
            <a:ext cx="3273711" cy="9983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Merve TURAN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Rofoods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firmasında görev yapmaktadır.</a:t>
            </a:r>
            <a:endParaRPr dirty="0" sz="1600">
              <a:latin typeface="Calibri"/>
              <a:cs typeface="Calibri"/>
            </a:endParaRPr>
          </a:p>
        </p:txBody>
      </p:sp>
      <p:sp>
        <p:nvSpPr>
          <p:cNvPr id="1048797" name="object 3"/>
          <p:cNvSpPr txBox="1"/>
          <p:nvPr/>
        </p:nvSpPr>
        <p:spPr>
          <a:xfrm>
            <a:off x="5870289" y="4907632"/>
            <a:ext cx="3273711" cy="9983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Sümeyye Sena YILMAZ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 err="1">
                <a:solidFill>
                  <a:srgbClr val="FF0000"/>
                </a:solidFill>
                <a:cs typeface="Calibri"/>
              </a:rPr>
              <a:t>Bio</a:t>
            </a:r>
            <a:r>
              <a:rPr b="1" dirty="0" sz="1600" i="1" lang="tr-TR" spc="-5">
                <a:solidFill>
                  <a:srgbClr val="FF0000"/>
                </a:solidFill>
                <a:cs typeface="Calibri"/>
              </a:rPr>
              <a:t> </a:t>
            </a:r>
            <a:r>
              <a:rPr b="1" dirty="0" sz="1600" i="1" lang="tr-TR" spc="-5" err="1">
                <a:solidFill>
                  <a:srgbClr val="FF0000"/>
                </a:solidFill>
                <a:cs typeface="Calibri"/>
              </a:rPr>
              <a:t>Mekatronik</a:t>
            </a:r>
            <a:r>
              <a:rPr b="1" dirty="0" sz="1600" i="1" lang="tr-TR" spc="-5">
                <a:solidFill>
                  <a:srgbClr val="FF0000"/>
                </a:solidFill>
                <a:cs typeface="Calibri"/>
              </a:rPr>
              <a:t> ve Sağlık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firmasında görev yapmaktadır.</a:t>
            </a:r>
            <a:endParaRPr dirty="0"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</a:t>
            </a:r>
            <a:r>
              <a:rPr dirty="0" spc="100"/>
              <a:t> </a:t>
            </a:r>
            <a:r>
              <a:rPr dirty="0" spc="-5"/>
              <a:t>Bölümü:</a:t>
            </a:r>
          </a:p>
          <a:p>
            <a:pPr marL="12700">
              <a:lnSpc>
                <a:spcPct val="100000"/>
              </a:lnSpc>
            </a:pPr>
            <a:r>
              <a:rPr dirty="0" lang="tr-TR" spc="-15"/>
              <a:t>Mezunlar</a:t>
            </a:r>
            <a:endParaRPr dirty="0" spc="-15"/>
          </a:p>
        </p:txBody>
      </p:sp>
      <p:sp>
        <p:nvSpPr>
          <p:cNvPr id="1048799" name="object 4"/>
          <p:cNvSpPr txBox="1"/>
          <p:nvPr/>
        </p:nvSpPr>
        <p:spPr>
          <a:xfrm>
            <a:off x="8439911" y="6477914"/>
            <a:ext cx="155575" cy="14645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140"/>
              </a:lnSpc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dirty="0" sz="1200">
              <a:latin typeface="Calibri"/>
              <a:cs typeface="Calibri"/>
            </a:endParaRPr>
          </a:p>
        </p:txBody>
      </p:sp>
      <p:sp>
        <p:nvSpPr>
          <p:cNvPr id="1048800" name="object 3"/>
          <p:cNvSpPr txBox="1"/>
          <p:nvPr/>
        </p:nvSpPr>
        <p:spPr>
          <a:xfrm>
            <a:off x="1326007" y="1422400"/>
            <a:ext cx="3474594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Ayşenur SEZEN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Altaylar Medikal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 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66" name="Resim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4800" y="1417782"/>
            <a:ext cx="876554" cy="876554"/>
          </a:xfrm>
          <a:prstGeom prst="rect"/>
        </p:spPr>
      </p:pic>
      <p:pic>
        <p:nvPicPr>
          <p:cNvPr id="2097167" name="Picture 2" descr="akgün yazılım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31609" y="2417630"/>
            <a:ext cx="876554" cy="876554"/>
          </a:xfrm>
          <a:prstGeom prst="rect"/>
          <a:noFill/>
        </p:spPr>
      </p:pic>
      <p:sp>
        <p:nvSpPr>
          <p:cNvPr id="1048801" name="object 3"/>
          <p:cNvSpPr txBox="1"/>
          <p:nvPr/>
        </p:nvSpPr>
        <p:spPr>
          <a:xfrm>
            <a:off x="1371600" y="2417630"/>
            <a:ext cx="3429001" cy="9983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Serkan SÜKMAN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Akgün Yazılım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 firmasında görev </a:t>
            </a:r>
            <a:r>
              <a:rPr b="1" dirty="0" sz="1600" lang="en-US" spc="-5" err="1">
                <a:solidFill>
                  <a:srgbClr val="FF0000"/>
                </a:solidFill>
                <a:latin typeface="Calibri"/>
                <a:cs typeface="Calibri"/>
              </a:rPr>
              <a:t>yapmıştır</a:t>
            </a:r>
            <a:r>
              <a:rPr b="1" dirty="0" sz="1600" lang="en-US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1600" lang="en-US" spc="-5" err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b="1" dirty="0" sz="1600" lang="en-US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1600" lang="en-US" spc="-5" err="1">
                <a:solidFill>
                  <a:srgbClr val="FF0000"/>
                </a:solidFill>
                <a:latin typeface="Calibri"/>
                <a:cs typeface="Calibri"/>
              </a:rPr>
              <a:t>tıbbi</a:t>
            </a:r>
            <a:r>
              <a:rPr b="1" dirty="0" sz="1600" lang="en-US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1600" lang="en-US" spc="-5" err="1">
                <a:solidFill>
                  <a:srgbClr val="FF0000"/>
                </a:solidFill>
                <a:latin typeface="Calibri"/>
                <a:cs typeface="Calibri"/>
              </a:rPr>
              <a:t>yazılım</a:t>
            </a:r>
            <a:r>
              <a:rPr b="1" dirty="0" sz="1600" lang="en-US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1600" lang="en-US" spc="-5" err="1">
                <a:solidFill>
                  <a:srgbClr val="FF0000"/>
                </a:solidFill>
                <a:latin typeface="Calibri"/>
                <a:cs typeface="Calibri"/>
              </a:rPr>
              <a:t>alanında</a:t>
            </a:r>
            <a:r>
              <a:rPr b="1" dirty="0" sz="1600" lang="en-US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1600" lang="en-US" spc="-5" err="1">
                <a:solidFill>
                  <a:srgbClr val="FF0000"/>
                </a:solidFill>
                <a:latin typeface="Calibri"/>
                <a:cs typeface="Calibri"/>
              </a:rPr>
              <a:t>çalışmaktadır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68" name="Resim 1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t="37717" b="41333"/>
          <a:stretch>
            <a:fillRect/>
          </a:stretch>
        </p:blipFill>
        <p:spPr>
          <a:xfrm>
            <a:off x="-102744" y="3412860"/>
            <a:ext cx="2857500" cy="598632"/>
          </a:xfrm>
          <a:prstGeom prst="rect"/>
        </p:spPr>
      </p:pic>
      <p:sp>
        <p:nvSpPr>
          <p:cNvPr id="1048802" name="object 3"/>
          <p:cNvSpPr txBox="1"/>
          <p:nvPr/>
        </p:nvSpPr>
        <p:spPr>
          <a:xfrm>
            <a:off x="2754756" y="3412860"/>
            <a:ext cx="6389244" cy="50590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Tarıkcan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 DOĞANAY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Extreme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Pacs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69" name="Resim 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0" y="4033395"/>
            <a:ext cx="3905250" cy="723900"/>
          </a:xfrm>
          <a:prstGeom prst="rect"/>
        </p:spPr>
      </p:pic>
      <p:sp>
        <p:nvSpPr>
          <p:cNvPr id="1048803" name="object 3"/>
          <p:cNvSpPr txBox="1"/>
          <p:nvPr/>
        </p:nvSpPr>
        <p:spPr>
          <a:xfrm>
            <a:off x="4038600" y="4005166"/>
            <a:ext cx="51054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2017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Melisa ERGEÇ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May Global Medikal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70" name="Resim 10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5261" y="4921619"/>
            <a:ext cx="2048340" cy="937578"/>
          </a:xfrm>
          <a:prstGeom prst="rect"/>
        </p:spPr>
      </p:pic>
      <p:sp>
        <p:nvSpPr>
          <p:cNvPr id="1048804" name="object 3"/>
          <p:cNvSpPr txBox="1"/>
          <p:nvPr/>
        </p:nvSpPr>
        <p:spPr>
          <a:xfrm>
            <a:off x="2514600" y="4921618"/>
            <a:ext cx="6629400" cy="50590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2017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Aylin DAŞTANDIR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Tulpar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Medical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 Solutions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71" name="Resim 1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6"/>
          <a:srcRect l="39899" t="36599" r="25758" b="41919"/>
          <a:stretch>
            <a:fillRect/>
          </a:stretch>
        </p:blipFill>
        <p:spPr>
          <a:xfrm>
            <a:off x="533654" y="6023521"/>
            <a:ext cx="1295400" cy="810262"/>
          </a:xfrm>
          <a:prstGeom prst="rect"/>
        </p:spPr>
      </p:pic>
      <p:sp>
        <p:nvSpPr>
          <p:cNvPr id="1048805" name="object 3"/>
          <p:cNvSpPr txBox="1"/>
          <p:nvPr/>
        </p:nvSpPr>
        <p:spPr>
          <a:xfrm>
            <a:off x="1925242" y="5972006"/>
            <a:ext cx="7218757" cy="50590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Fatih EROĞLU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 err="1">
                <a:solidFill>
                  <a:srgbClr val="FF0000"/>
                </a:solidFill>
                <a:latin typeface="Calibri"/>
                <a:cs typeface="Calibri"/>
              </a:rPr>
              <a:t>Hesa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 Savunma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72" name="Resim 1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7"/>
          <a:srcRect t="32223" b="29949"/>
          <a:stretch>
            <a:fillRect/>
          </a:stretch>
        </p:blipFill>
        <p:spPr>
          <a:xfrm>
            <a:off x="5105400" y="1422074"/>
            <a:ext cx="2133600" cy="810716"/>
          </a:xfrm>
          <a:prstGeom prst="rect"/>
        </p:spPr>
      </p:pic>
      <p:sp>
        <p:nvSpPr>
          <p:cNvPr id="1048806" name="object 3"/>
          <p:cNvSpPr txBox="1"/>
          <p:nvPr/>
        </p:nvSpPr>
        <p:spPr>
          <a:xfrm>
            <a:off x="5105399" y="2268152"/>
            <a:ext cx="4038599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2019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Tuba ÇETİNKAYA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Korulu Sağlık Teknolojileri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firmasında görev yapmaktadır.</a:t>
            </a:r>
            <a:endParaRPr dirty="0"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</a:t>
            </a:r>
            <a:r>
              <a:rPr dirty="0" spc="100"/>
              <a:t> </a:t>
            </a:r>
            <a:r>
              <a:rPr dirty="0" spc="-5"/>
              <a:t>Bölümü:</a:t>
            </a:r>
          </a:p>
          <a:p>
            <a:pPr marL="12700">
              <a:lnSpc>
                <a:spcPct val="100000"/>
              </a:lnSpc>
            </a:pPr>
            <a:r>
              <a:rPr dirty="0" lang="tr-TR" spc="-15"/>
              <a:t>Mezunlar</a:t>
            </a:r>
            <a:endParaRPr dirty="0" spc="-15"/>
          </a:p>
        </p:txBody>
      </p:sp>
      <p:sp>
        <p:nvSpPr>
          <p:cNvPr id="1048808" name="object 4"/>
          <p:cNvSpPr txBox="1"/>
          <p:nvPr/>
        </p:nvSpPr>
        <p:spPr>
          <a:xfrm>
            <a:off x="8439911" y="6579514"/>
            <a:ext cx="155575" cy="14645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140"/>
              </a:lnSpc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dirty="0" sz="1200">
              <a:latin typeface="Calibri"/>
              <a:cs typeface="Calibri"/>
            </a:endParaRPr>
          </a:p>
        </p:txBody>
      </p:sp>
      <p:sp>
        <p:nvSpPr>
          <p:cNvPr id="1048809" name="object 3"/>
          <p:cNvSpPr txBox="1"/>
          <p:nvPr/>
        </p:nvSpPr>
        <p:spPr>
          <a:xfrm>
            <a:off x="2133600" y="1524000"/>
            <a:ext cx="5241263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2017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Büşra SOLAK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Doratek Medikal Elektrik Makina İmalatı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7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201" y="1524001"/>
            <a:ext cx="1981200" cy="543736"/>
          </a:xfrm>
          <a:prstGeom prst="rect"/>
        </p:spPr>
      </p:pic>
      <p:sp>
        <p:nvSpPr>
          <p:cNvPr id="1048810" name="object 3"/>
          <p:cNvSpPr txBox="1"/>
          <p:nvPr/>
        </p:nvSpPr>
        <p:spPr>
          <a:xfrm>
            <a:off x="2120886" y="2517953"/>
            <a:ext cx="5943600" cy="50590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Hafsa GEMİCİ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Aerospine Medikal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74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7706" y="2393834"/>
            <a:ext cx="2033588" cy="818584"/>
          </a:xfrm>
          <a:prstGeom prst="rect"/>
        </p:spPr>
      </p:pic>
      <p:sp>
        <p:nvSpPr>
          <p:cNvPr id="1048811" name="object 3"/>
          <p:cNvSpPr txBox="1"/>
          <p:nvPr/>
        </p:nvSpPr>
        <p:spPr>
          <a:xfrm>
            <a:off x="2133600" y="3462727"/>
            <a:ext cx="5943600" cy="50590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2019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Mustafa SAKAK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KVS Kaya Validasyon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75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86853" y="3343499"/>
            <a:ext cx="1657350" cy="819150"/>
          </a:xfrm>
          <a:prstGeom prst="rect"/>
        </p:spPr>
      </p:pic>
      <p:pic>
        <p:nvPicPr>
          <p:cNvPr id="2097176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35516" y="4340460"/>
            <a:ext cx="2033588" cy="764032"/>
          </a:xfrm>
          <a:prstGeom prst="rect"/>
        </p:spPr>
      </p:pic>
      <p:sp>
        <p:nvSpPr>
          <p:cNvPr id="1048812" name="object 3"/>
          <p:cNvSpPr txBox="1"/>
          <p:nvPr/>
        </p:nvSpPr>
        <p:spPr>
          <a:xfrm>
            <a:off x="2286000" y="4360693"/>
            <a:ext cx="5943600" cy="50590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Süleyman SARI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AB CAD CAM Sistemleri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firmasında görev yapmaktadır.</a:t>
            </a:r>
            <a:endParaRPr dirty="0" sz="1600">
              <a:latin typeface="Calibri"/>
              <a:cs typeface="Calibri"/>
            </a:endParaRPr>
          </a:p>
        </p:txBody>
      </p:sp>
      <p:sp>
        <p:nvSpPr>
          <p:cNvPr id="1048813" name="object 3"/>
          <p:cNvSpPr txBox="1"/>
          <p:nvPr/>
        </p:nvSpPr>
        <p:spPr>
          <a:xfrm>
            <a:off x="1074500" y="5282303"/>
            <a:ext cx="5943600" cy="50590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2017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Ömer Faruk ÇINAR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>
                <a:solidFill>
                  <a:srgbClr val="FF0000"/>
                </a:solidFill>
                <a:cs typeface="Calibri"/>
              </a:rPr>
              <a:t>Tekhnelogos</a:t>
            </a:r>
            <a:r>
              <a:rPr b="1" dirty="0" sz="1600" lang="tr-TR" spc="-5">
                <a:solidFill>
                  <a:srgbClr val="FF0000"/>
                </a:solidFill>
                <a:cs typeface="Calibri"/>
              </a:rPr>
              <a:t>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firmasında görev yapmaktadır</a:t>
            </a:r>
            <a:r>
              <a:rPr b="1" dirty="0" sz="1600" lang="tr-TR" spc="-5">
                <a:solidFill>
                  <a:srgbClr val="FF0000"/>
                </a:solidFill>
                <a:cs typeface="Calibri"/>
              </a:rPr>
              <a:t>. 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77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247904" y="5175653"/>
            <a:ext cx="689460" cy="723092"/>
          </a:xfrm>
          <a:prstGeom prst="rect"/>
        </p:spPr>
      </p:pic>
      <p:sp>
        <p:nvSpPr>
          <p:cNvPr id="1048814" name="object 3"/>
          <p:cNvSpPr txBox="1"/>
          <p:nvPr/>
        </p:nvSpPr>
        <p:spPr>
          <a:xfrm>
            <a:off x="2395591" y="6076556"/>
            <a:ext cx="5943600" cy="50590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Gamze AKDOĞAN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Prosim Medikal: Cytronics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firmasında görev yapmaktadır.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7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90040" y="6076556"/>
            <a:ext cx="2204831" cy="585233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</a:t>
            </a:r>
            <a:r>
              <a:rPr dirty="0" spc="100"/>
              <a:t> </a:t>
            </a:r>
            <a:r>
              <a:rPr dirty="0" spc="-5"/>
              <a:t>Bölümü:</a:t>
            </a:r>
          </a:p>
          <a:p>
            <a:pPr marL="12700">
              <a:lnSpc>
                <a:spcPct val="100000"/>
              </a:lnSpc>
            </a:pPr>
            <a:r>
              <a:rPr dirty="0" lang="tr-TR" spc="-15"/>
              <a:t>Mezunlar</a:t>
            </a:r>
            <a:endParaRPr dirty="0" spc="-15"/>
          </a:p>
        </p:txBody>
      </p:sp>
      <p:sp>
        <p:nvSpPr>
          <p:cNvPr id="1048816" name="object 4"/>
          <p:cNvSpPr txBox="1"/>
          <p:nvPr/>
        </p:nvSpPr>
        <p:spPr>
          <a:xfrm>
            <a:off x="8439911" y="6477914"/>
            <a:ext cx="155575" cy="14645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140"/>
              </a:lnSpc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dirty="0" sz="1200">
              <a:latin typeface="Calibri"/>
              <a:cs typeface="Calibri"/>
            </a:endParaRPr>
          </a:p>
        </p:txBody>
      </p:sp>
      <p:sp>
        <p:nvSpPr>
          <p:cNvPr id="1048817" name="object 3"/>
          <p:cNvSpPr txBox="1"/>
          <p:nvPr/>
        </p:nvSpPr>
        <p:spPr>
          <a:xfrm>
            <a:off x="1278864" y="1526179"/>
            <a:ext cx="6096000" cy="50590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Büşra ER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Afyon Kocatepe Üniversitesi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’nde yüksek öğretimine devam etmektedir.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79" name="Resim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r="12222" b="30444"/>
          <a:stretch>
            <a:fillRect/>
          </a:stretch>
        </p:blipFill>
        <p:spPr>
          <a:xfrm>
            <a:off x="247904" y="1303724"/>
            <a:ext cx="952450" cy="943407"/>
          </a:xfrm>
          <a:prstGeom prst="rect"/>
        </p:spPr>
      </p:pic>
      <p:pic>
        <p:nvPicPr>
          <p:cNvPr id="2097180" name="Resim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50213" y="2322600"/>
            <a:ext cx="954000" cy="954000"/>
          </a:xfrm>
          <a:prstGeom prst="rect"/>
        </p:spPr>
      </p:pic>
      <p:sp>
        <p:nvSpPr>
          <p:cNvPr id="1048818" name="object 3"/>
          <p:cNvSpPr txBox="1"/>
          <p:nvPr/>
        </p:nvSpPr>
        <p:spPr>
          <a:xfrm>
            <a:off x="1278864" y="2528391"/>
            <a:ext cx="60960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Şerife Cansu UYMAZ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Tuğçe KESKİN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öğrencilerimiz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Aydın Adnan Menderes Üniversitesi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’nde yüksek öğretimine devam etmektedir.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81" name="Resim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47904" y="3429000"/>
            <a:ext cx="954000" cy="954000"/>
          </a:xfrm>
          <a:prstGeom prst="rect"/>
        </p:spPr>
      </p:pic>
      <p:sp>
        <p:nvSpPr>
          <p:cNvPr id="1048819" name="object 3"/>
          <p:cNvSpPr txBox="1"/>
          <p:nvPr/>
        </p:nvSpPr>
        <p:spPr>
          <a:xfrm>
            <a:off x="1278864" y="3785827"/>
            <a:ext cx="6096000" cy="50590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Tuğba ÖTÜN 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İzmir Demokrasi Üniversitesi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’nde yüksek öğretimine devam etmektedir.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82" name="Resim 1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11143" t="11143" r="13429" b="13429"/>
          <a:stretch>
            <a:fillRect/>
          </a:stretch>
        </p:blipFill>
        <p:spPr>
          <a:xfrm>
            <a:off x="247904" y="4572000"/>
            <a:ext cx="954000" cy="954000"/>
          </a:xfrm>
          <a:prstGeom prst="rect"/>
        </p:spPr>
      </p:pic>
      <p:sp>
        <p:nvSpPr>
          <p:cNvPr id="1048820" name="object 3"/>
          <p:cNvSpPr txBox="1"/>
          <p:nvPr/>
        </p:nvSpPr>
        <p:spPr>
          <a:xfrm>
            <a:off x="1278864" y="4708824"/>
            <a:ext cx="60960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2018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Serkan SÜKMAN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ve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Fatih EROĞLU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öğrencilerimiz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Hacettepe Üniversitesi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’nde yüksek öğretimine devam etmektedir.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83" name="Resim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6453" t="762" r="7443" b="762"/>
          <a:stretch>
            <a:fillRect/>
          </a:stretch>
        </p:blipFill>
        <p:spPr>
          <a:xfrm>
            <a:off x="247904" y="5562600"/>
            <a:ext cx="936455" cy="954000"/>
          </a:xfrm>
          <a:prstGeom prst="rect"/>
        </p:spPr>
      </p:pic>
      <p:sp>
        <p:nvSpPr>
          <p:cNvPr id="1048821" name="object 3"/>
          <p:cNvSpPr txBox="1"/>
          <p:nvPr/>
        </p:nvSpPr>
        <p:spPr>
          <a:xfrm>
            <a:off x="1278864" y="5638800"/>
            <a:ext cx="6096000" cy="50590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762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2019 yılında mezun olan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Songül ATEŞ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 isimli öğrencimiz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Karabük Üniversitesi</a:t>
            </a:r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’nde yüksek öğretimine devam etmektedir.</a:t>
            </a:r>
            <a:endParaRPr dirty="0" sz="1600">
              <a:latin typeface="Calibri"/>
              <a:cs typeface="Calibri"/>
            </a:endParaRPr>
          </a:p>
        </p:txBody>
      </p:sp>
      <p:pic>
        <p:nvPicPr>
          <p:cNvPr id="2097184" name="Resim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6"/>
          <a:srcRect b="27001"/>
          <a:stretch>
            <a:fillRect/>
          </a:stretch>
        </p:blipFill>
        <p:spPr>
          <a:xfrm>
            <a:off x="7449515" y="3931259"/>
            <a:ext cx="1694485" cy="1529694"/>
          </a:xfrm>
          <a:prstGeom prst="rect"/>
        </p:spPr>
      </p:pic>
      <p:pic>
        <p:nvPicPr>
          <p:cNvPr id="2097185" name="Resim 10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7449515" y="2124287"/>
            <a:ext cx="1694485" cy="1529694"/>
          </a:xfrm>
          <a:prstGeom prst="rect"/>
        </p:spPr>
      </p:pic>
      <p:sp>
        <p:nvSpPr>
          <p:cNvPr id="1048822" name="Rectangle 15"/>
          <p:cNvSpPr/>
          <p:nvPr/>
        </p:nvSpPr>
        <p:spPr>
          <a:xfrm>
            <a:off x="1563577" y="6331976"/>
            <a:ext cx="6763512" cy="584775"/>
          </a:xfrm>
          <a:prstGeom prst="rect"/>
        </p:spPr>
        <p:txBody>
          <a:bodyPr wrap="square">
            <a:spAutoFit/>
          </a:bodyPr>
          <a:p>
            <a:r>
              <a:rPr b="1" dirty="0" sz="1600" lang="tr-TR" spc="-5">
                <a:solidFill>
                  <a:srgbClr val="FF0000"/>
                </a:solidFill>
                <a:latin typeface="Calibri"/>
                <a:cs typeface="Calibri"/>
              </a:rPr>
              <a:t>Bölümümüzden 2017 yılında mezun olan Kübranur Albayrak ve Sümeyye Şeker - </a:t>
            </a:r>
            <a:r>
              <a:rPr b="1" dirty="0" sz="1600" i="1" lang="tr-TR" spc="-5">
                <a:solidFill>
                  <a:srgbClr val="FF0000"/>
                </a:solidFill>
                <a:latin typeface="Calibri"/>
                <a:cs typeface="Calibri"/>
              </a:rPr>
              <a:t>Yurtdışı MEB Lisansüstü Bursu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object 2"/>
          <p:cNvSpPr txBox="1">
            <a:spLocks noGrp="1"/>
          </p:cNvSpPr>
          <p:nvPr>
            <p:ph type="title"/>
          </p:nvPr>
        </p:nvSpPr>
        <p:spPr>
          <a:xfrm>
            <a:off x="247904" y="52197"/>
            <a:ext cx="5381625" cy="12446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Sonuçlar</a:t>
            </a:r>
          </a:p>
        </p:txBody>
      </p:sp>
      <p:sp>
        <p:nvSpPr>
          <p:cNvPr id="1048824" name="object 3"/>
          <p:cNvSpPr txBox="1"/>
          <p:nvPr/>
        </p:nvSpPr>
        <p:spPr>
          <a:xfrm>
            <a:off x="124460" y="1529333"/>
            <a:ext cx="1604645" cy="42227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algn="l" pos="355600"/>
                <a:tab algn="l" pos="356235"/>
                <a:tab algn="l" pos="1423670"/>
              </a:tabLst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Henüz	</a:t>
            </a:r>
            <a:r>
              <a:rPr b="1" dirty="0" sz="2600" lang="tr-TR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825" name="object 4"/>
          <p:cNvSpPr txBox="1"/>
          <p:nvPr/>
        </p:nvSpPr>
        <p:spPr>
          <a:xfrm>
            <a:off x="1909317" y="1529333"/>
            <a:ext cx="6698615" cy="42227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1238250"/>
                <a:tab algn="l" pos="2361565"/>
                <a:tab algn="l" pos="3875404"/>
                <a:tab algn="l" pos="4681220"/>
              </a:tabLst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senedir	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mezun	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vermekte	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olan	Bölümümüzün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826" name="object 5"/>
          <p:cNvSpPr txBox="1"/>
          <p:nvPr/>
        </p:nvSpPr>
        <p:spPr>
          <a:xfrm>
            <a:off x="124460" y="1925269"/>
            <a:ext cx="8485505" cy="4968668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kısa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süre içinde 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bu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kadar çok başarıya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imza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atmış</a:t>
            </a:r>
            <a:r>
              <a:rPr b="1" dirty="0" sz="26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olması</a:t>
            </a:r>
            <a:endParaRPr dirty="0"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tabi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ki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tesadüf</a:t>
            </a:r>
            <a:r>
              <a:rPr b="1" dirty="0" sz="26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değildir.</a:t>
            </a:r>
            <a:endParaRPr dirty="0"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 sz="3800">
              <a:latin typeface="Times New Roman"/>
              <a:cs typeface="Times New Roman"/>
            </a:endParaRPr>
          </a:p>
          <a:p>
            <a:pPr indent="-342900" marL="355600" marR="5080">
              <a:lnSpc>
                <a:spcPct val="100000"/>
              </a:lnSpc>
              <a:buFont typeface="Arial"/>
              <a:buChar char="•"/>
              <a:tabLst>
                <a:tab algn="l" pos="355600"/>
                <a:tab algn="l" pos="356235"/>
                <a:tab algn="l" pos="838835"/>
                <a:tab algn="l" pos="1812289"/>
                <a:tab algn="l" pos="2976880"/>
                <a:tab algn="l" pos="4143375"/>
                <a:tab algn="l" pos="4460240"/>
                <a:tab algn="l" pos="5432425"/>
                <a:tab algn="l" pos="6755765"/>
                <a:tab algn="l" pos="7836534"/>
                <a:tab algn="l" pos="8304530"/>
              </a:tabLst>
            </a:pPr>
            <a:r>
              <a:rPr b="1" dirty="0" sz="2600" lang="en-US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61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	Lisa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	Bit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	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</a:t>
            </a:r>
            <a:r>
              <a:rPr b="1" dirty="0" sz="2600" spc="-3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ojes</a:t>
            </a:r>
            <a:r>
              <a:rPr b="1" dirty="0" sz="2600" spc="-1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,	</a:t>
            </a:r>
            <a:r>
              <a:rPr b="1" dirty="0" sz="2600" lang="en-US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9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	L</a:t>
            </a:r>
            <a:r>
              <a:rPr b="1" dirty="0" sz="2600" spc="-2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	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TÜBİ</a:t>
            </a:r>
            <a:r>
              <a:rPr b="1" dirty="0" sz="2600" spc="-204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AK	p</a:t>
            </a:r>
            <a:r>
              <a:rPr b="1" dirty="0" sz="2600" spc="-4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ojesi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e	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3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Lisans 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BAP Projesi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 yürütülmüştür.</a:t>
            </a:r>
            <a:endParaRPr dirty="0"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endParaRPr dirty="0" sz="3800">
              <a:latin typeface="Times New Roman"/>
              <a:cs typeface="Times New Roman"/>
            </a:endParaRPr>
          </a:p>
          <a:p>
            <a:pPr indent="-342900" marL="355600">
              <a:lnSpc>
                <a:spcPct val="100000"/>
              </a:lnSpc>
              <a:buFont typeface="Arial"/>
              <a:buChar char="•"/>
              <a:tabLst>
                <a:tab algn="l" pos="355600"/>
                <a:tab algn="l" pos="356235"/>
              </a:tabLst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5 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patent</a:t>
            </a:r>
            <a:r>
              <a:rPr b="1" dirty="0" sz="2600" lang="en-US" spc="-2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b="1" dirty="0" sz="2600" lang="en-US" spc="-20" err="1">
                <a:solidFill>
                  <a:srgbClr val="FF0000"/>
                </a:solidFill>
                <a:latin typeface="Calibri"/>
                <a:cs typeface="Calibri"/>
              </a:rPr>
              <a:t>faydalı</a:t>
            </a:r>
            <a:r>
              <a:rPr b="1" dirty="0" sz="2600" lang="en-US" spc="-20">
                <a:solidFill>
                  <a:srgbClr val="FF0000"/>
                </a:solidFill>
                <a:latin typeface="Calibri"/>
                <a:cs typeface="Calibri"/>
              </a:rPr>
              <a:t> model </a:t>
            </a:r>
            <a:r>
              <a:rPr b="1" dirty="0" sz="2600" lang="en-US" spc="-20" err="1">
                <a:solidFill>
                  <a:srgbClr val="FF0000"/>
                </a:solidFill>
                <a:latin typeface="Calibri"/>
                <a:cs typeface="Calibri"/>
              </a:rPr>
              <a:t>tescil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belgesi alınmış </a:t>
            </a:r>
            <a:r>
              <a:rPr b="1" dirty="0" sz="2600" spc="-10" err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</a:t>
            </a:r>
            <a:r>
              <a:rPr b="1" dirty="0" sz="2600" lang="en-US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7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600" spc="-2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patent 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başvurusu</a:t>
            </a:r>
            <a:r>
              <a:rPr b="1" dirty="0" sz="26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25" err="1">
                <a:solidFill>
                  <a:srgbClr val="FF0000"/>
                </a:solidFill>
                <a:latin typeface="Calibri"/>
                <a:cs typeface="Calibri"/>
              </a:rPr>
              <a:t>yapılmıştır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b="1" dirty="0" sz="2600" lang="en-US" spc="-25">
              <a:solidFill>
                <a:srgbClr val="FF0000"/>
              </a:solidFill>
              <a:latin typeface="Calibri"/>
              <a:cs typeface="Calibri"/>
            </a:endParaRPr>
          </a:p>
          <a:p>
            <a:pPr indent="-342900" marL="355600">
              <a:lnSpc>
                <a:spcPct val="100000"/>
              </a:lnSpc>
              <a:buFont typeface="Arial"/>
              <a:buChar char="•"/>
              <a:tabLst>
                <a:tab algn="l" pos="355600"/>
                <a:tab algn="l" pos="356235"/>
              </a:tabLst>
            </a:pPr>
            <a:endParaRPr dirty="0" sz="3800">
              <a:latin typeface="Times New Roman"/>
              <a:cs typeface="Times New Roman"/>
            </a:endParaRPr>
          </a:p>
          <a:p>
            <a:pPr indent="-342900" marL="355600">
              <a:lnSpc>
                <a:spcPct val="100000"/>
              </a:lnSpc>
              <a:buFont typeface="Arial"/>
              <a:buChar char="•"/>
              <a:tabLst>
                <a:tab algn="l" pos="355600"/>
                <a:tab algn="l" pos="356235"/>
                <a:tab algn="l" pos="1297305"/>
                <a:tab algn="l" pos="2052320"/>
                <a:tab algn="l" pos="2602230"/>
                <a:tab algn="l" pos="4017010"/>
                <a:tab algn="l" pos="5989320"/>
                <a:tab algn="l" pos="7366634"/>
                <a:tab algn="l" pos="8094345"/>
              </a:tabLst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Böy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e	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i	b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r	böl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ü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mü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n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unla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ın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n	se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ö</a:t>
            </a:r>
            <a:r>
              <a:rPr b="1" dirty="0" sz="2600" spc="-3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de	h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lı	b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dirty="0"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tabLst>
                <a:tab algn="l" pos="1480185"/>
                <a:tab algn="l" pos="1856739"/>
                <a:tab algn="l" pos="3330575"/>
                <a:tab algn="l" pos="3847465"/>
                <a:tab algn="l" pos="5454015"/>
                <a:tab algn="l" pos="6603365"/>
                <a:tab algn="l" pos="7591425"/>
              </a:tabLst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şekilde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iş	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bulmaları	</a:t>
            </a:r>
            <a:r>
              <a:rPr b="1" dirty="0" sz="2600" lang="tr-TR" spc="-5">
                <a:solidFill>
                  <a:srgbClr val="FF0000"/>
                </a:solidFill>
                <a:latin typeface="Calibri"/>
                <a:cs typeface="Calibri"/>
              </a:rPr>
              <a:t>bu	sektördeki	</a:t>
            </a:r>
            <a:r>
              <a:rPr b="1" dirty="0" sz="2600" spc="-10" err="1">
                <a:solidFill>
                  <a:srgbClr val="FF0000"/>
                </a:solidFill>
                <a:latin typeface="Calibri"/>
                <a:cs typeface="Calibri"/>
              </a:rPr>
              <a:t>ihtiyacı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göstergesidir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827" name="object 7"/>
          <p:cNvSpPr txBox="1"/>
          <p:nvPr/>
        </p:nvSpPr>
        <p:spPr>
          <a:xfrm>
            <a:off x="8427211" y="6427114"/>
            <a:ext cx="180975" cy="19749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dirty="0"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object 2"/>
          <p:cNvSpPr txBox="1"/>
          <p:nvPr/>
        </p:nvSpPr>
        <p:spPr>
          <a:xfrm>
            <a:off x="8427211" y="6427114"/>
            <a:ext cx="180975" cy="19749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endParaRPr dirty="0" sz="1200">
              <a:latin typeface="Calibri"/>
              <a:cs typeface="Calibri"/>
            </a:endParaRPr>
          </a:p>
        </p:txBody>
      </p:sp>
      <p:sp>
        <p:nvSpPr>
          <p:cNvPr id="1048829" name="object 3"/>
          <p:cNvSpPr/>
          <p:nvPr/>
        </p:nvSpPr>
        <p:spPr>
          <a:xfrm>
            <a:off x="310895" y="2755392"/>
            <a:ext cx="8518398" cy="771905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830" name="object 4"/>
          <p:cNvSpPr txBox="1">
            <a:spLocks noGrp="1"/>
          </p:cNvSpPr>
          <p:nvPr>
            <p:ph type="title"/>
          </p:nvPr>
        </p:nvSpPr>
        <p:spPr>
          <a:xfrm>
            <a:off x="716076" y="2062683"/>
            <a:ext cx="7709534" cy="848994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5400" i="0" spc="-10">
                <a:solidFill>
                  <a:srgbClr val="FF0000"/>
                </a:solidFill>
                <a:latin typeface="Calibri"/>
                <a:cs typeface="Calibri"/>
              </a:rPr>
              <a:t>Dinlediğiniz </a:t>
            </a:r>
            <a:r>
              <a:rPr b="0" dirty="0" sz="5400" i="0" spc="-5">
                <a:solidFill>
                  <a:srgbClr val="FF0000"/>
                </a:solidFill>
                <a:latin typeface="Calibri"/>
                <a:cs typeface="Calibri"/>
              </a:rPr>
              <a:t>için </a:t>
            </a:r>
            <a:r>
              <a:rPr b="0" dirty="0" sz="5400" i="0" spc="-45">
                <a:solidFill>
                  <a:srgbClr val="FF0000"/>
                </a:solidFill>
                <a:latin typeface="Calibri"/>
                <a:cs typeface="Calibri"/>
              </a:rPr>
              <a:t>Teşekkürler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object 2"/>
          <p:cNvSpPr txBox="1">
            <a:spLocks noGrp="1"/>
          </p:cNvSpPr>
          <p:nvPr>
            <p:ph type="title"/>
          </p:nvPr>
        </p:nvSpPr>
        <p:spPr>
          <a:xfrm>
            <a:off x="247904" y="52197"/>
            <a:ext cx="5381625" cy="18027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</a:t>
            </a:r>
            <a:r>
              <a:rPr dirty="0" spc="100"/>
              <a:t> </a:t>
            </a:r>
            <a:r>
              <a:rPr dirty="0" spc="-5"/>
              <a:t>Bölümü: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Genel</a:t>
            </a:r>
            <a:r>
              <a:rPr dirty="0" spc="-10"/>
              <a:t> </a:t>
            </a:r>
            <a:r>
              <a:rPr dirty="0"/>
              <a:t>Bilgiler</a:t>
            </a:r>
          </a:p>
        </p:txBody>
      </p:sp>
      <p:sp>
        <p:nvSpPr>
          <p:cNvPr id="1048619" name="object 3"/>
          <p:cNvSpPr txBox="1"/>
          <p:nvPr/>
        </p:nvSpPr>
        <p:spPr>
          <a:xfrm>
            <a:off x="258267" y="2001138"/>
            <a:ext cx="3881754" cy="394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algn="l" pos="354965"/>
                <a:tab algn="l" pos="355600"/>
                <a:tab algn="l" pos="1760220"/>
                <a:tab algn="l" pos="3548379"/>
              </a:tabLst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3’</a:t>
            </a:r>
            <a:r>
              <a:rPr b="1" dirty="0" sz="26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e	</a:t>
            </a:r>
            <a:r>
              <a:rPr dirty="0" sz="2600" spc="-65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 sz="2600" spc="-13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ür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b="1" dirty="0" sz="2600" spc="-2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y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</a:t>
            </a:r>
            <a:r>
              <a:rPr b="1" dirty="0" sz="2600" spc="-16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’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	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ilk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620" name="object 4"/>
          <p:cNvSpPr txBox="1"/>
          <p:nvPr/>
        </p:nvSpPr>
        <p:spPr>
          <a:xfrm>
            <a:off x="4490973" y="2001138"/>
            <a:ext cx="717550" cy="775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olma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21" name="object 5"/>
          <p:cNvSpPr txBox="1"/>
          <p:nvPr/>
        </p:nvSpPr>
        <p:spPr>
          <a:xfrm>
            <a:off x="5559678" y="2001138"/>
            <a:ext cx="972819" cy="775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özelliği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22" name="object 6"/>
          <p:cNvSpPr txBox="1"/>
          <p:nvPr/>
        </p:nvSpPr>
        <p:spPr>
          <a:xfrm>
            <a:off x="6882765" y="2001138"/>
            <a:ext cx="1858010" cy="394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716280"/>
              </a:tabLst>
            </a:pP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ile	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Karabük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23" name="object 7"/>
          <p:cNvSpPr txBox="1"/>
          <p:nvPr/>
        </p:nvSpPr>
        <p:spPr>
          <a:xfrm>
            <a:off x="601167" y="2397379"/>
            <a:ext cx="4066540" cy="775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Üniversitesi’nde</a:t>
            </a:r>
            <a:r>
              <a:rPr b="1" dirty="0" sz="26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kurulmuştur.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24" name="object 8"/>
          <p:cNvSpPr txBox="1"/>
          <p:nvPr/>
        </p:nvSpPr>
        <p:spPr>
          <a:xfrm>
            <a:off x="5992495" y="3348609"/>
            <a:ext cx="1193165" cy="775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-6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sın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25" name="object 9"/>
          <p:cNvSpPr txBox="1"/>
          <p:nvPr/>
        </p:nvSpPr>
        <p:spPr>
          <a:xfrm>
            <a:off x="7375017" y="3348609"/>
            <a:ext cx="1366520" cy="394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661670"/>
              </a:tabLst>
            </a:pPr>
            <a:r>
              <a:rPr b="1" dirty="0" sz="2600" spc="-4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	olma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26" name="object 10"/>
          <p:cNvSpPr txBox="1"/>
          <p:nvPr/>
        </p:nvSpPr>
        <p:spPr>
          <a:xfrm>
            <a:off x="258267" y="3348609"/>
            <a:ext cx="5544185" cy="1156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342900" marL="355600" marR="508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algn="l" pos="354965"/>
                <a:tab algn="l" pos="355600"/>
                <a:tab algn="l" pos="2218055"/>
                <a:tab algn="l" pos="3291204"/>
              </a:tabLst>
            </a:pPr>
            <a:r>
              <a:rPr dirty="0" sz="2600" spc="-65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 sz="2600" spc="-14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ür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b="1" dirty="0" sz="2600" spc="-2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y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</a:t>
            </a:r>
            <a:r>
              <a:rPr b="1" dirty="0" sz="2600" spc="-16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’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deki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vl</a:t>
            </a:r>
            <a:r>
              <a:rPr b="1" dirty="0" sz="2600" spc="-1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	ü</a:t>
            </a:r>
            <a:r>
              <a:rPr b="1" dirty="0" sz="2600" spc="-1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b="1" dirty="0" sz="2600" spc="-2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</a:t>
            </a:r>
            <a:r>
              <a:rPr b="1" dirty="0" sz="2600" spc="-4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</a:t>
            </a:r>
            <a:r>
              <a:rPr b="1" dirty="0" sz="2600" spc="-3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elerinin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özelliğini</a:t>
            </a:r>
            <a:r>
              <a:rPr b="1" dirty="0" sz="26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taşımaktadır.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27" name="object 11"/>
          <p:cNvSpPr txBox="1"/>
          <p:nvPr/>
        </p:nvSpPr>
        <p:spPr>
          <a:xfrm>
            <a:off x="258267" y="4696205"/>
            <a:ext cx="8481060" cy="11556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algn="l" pos="354965"/>
                <a:tab algn="l" pos="355600"/>
                <a:tab algn="l" pos="1102360"/>
                <a:tab algn="l" pos="3495040"/>
                <a:tab algn="l" pos="4728210"/>
                <a:tab algn="l" pos="6252845"/>
              </a:tabLst>
            </a:pP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Özel	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üniversitelerden	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yalnızca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Acıbadem	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Üniversitesi’nde</a:t>
            </a:r>
            <a:endParaRPr dirty="0"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açılmış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ancak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daha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sonra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ismi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en-US" spc="-10" err="1">
                <a:solidFill>
                  <a:srgbClr val="FF0000"/>
                </a:solidFill>
                <a:latin typeface="Calibri"/>
                <a:cs typeface="Calibri"/>
              </a:rPr>
              <a:t>değişmiştir</a:t>
            </a:r>
            <a:r>
              <a:rPr b="1" dirty="0" sz="2600" lang="en-US" spc="-1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628" name="object 12"/>
          <p:cNvSpPr txBox="1"/>
          <p:nvPr/>
        </p:nvSpPr>
        <p:spPr>
          <a:xfrm>
            <a:off x="8504935" y="6427114"/>
            <a:ext cx="102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object 2"/>
          <p:cNvSpPr txBox="1">
            <a:spLocks noGrp="1"/>
          </p:cNvSpPr>
          <p:nvPr>
            <p:ph type="title"/>
          </p:nvPr>
        </p:nvSpPr>
        <p:spPr>
          <a:xfrm>
            <a:off x="247904" y="52197"/>
            <a:ext cx="5381625" cy="18027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</a:t>
            </a:r>
            <a:r>
              <a:rPr dirty="0" spc="100"/>
              <a:t> </a:t>
            </a:r>
            <a:r>
              <a:rPr dirty="0" spc="-5"/>
              <a:t>Bölümü: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Genel</a:t>
            </a:r>
            <a:r>
              <a:rPr dirty="0" spc="-10"/>
              <a:t> </a:t>
            </a:r>
            <a:r>
              <a:rPr dirty="0"/>
              <a:t>Bilgiler</a:t>
            </a:r>
          </a:p>
        </p:txBody>
      </p:sp>
      <p:sp>
        <p:nvSpPr>
          <p:cNvPr id="1048630" name="object 3"/>
          <p:cNvSpPr txBox="1"/>
          <p:nvPr/>
        </p:nvSpPr>
        <p:spPr>
          <a:xfrm>
            <a:off x="258267" y="1352803"/>
            <a:ext cx="5713730" cy="394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935990"/>
                <a:tab algn="l" pos="3707129"/>
                <a:tab algn="l" pos="4580890"/>
              </a:tabLst>
            </a:pPr>
            <a:r>
              <a:rPr b="1" dirty="0" sz="2600" spc="-1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ıbbi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cihaz/mal</a:t>
            </a:r>
            <a:r>
              <a:rPr b="1" dirty="0" sz="2600" spc="-55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emeni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n	h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m	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asarımı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31" name="object 4"/>
          <p:cNvSpPr txBox="1"/>
          <p:nvPr/>
        </p:nvSpPr>
        <p:spPr>
          <a:xfrm>
            <a:off x="6204330" y="1352803"/>
            <a:ext cx="1242060" cy="394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885825"/>
              </a:tabLst>
            </a:pP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m	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32" name="object 5"/>
          <p:cNvSpPr txBox="1"/>
          <p:nvPr/>
        </p:nvSpPr>
        <p:spPr>
          <a:xfrm>
            <a:off x="258267" y="1748739"/>
            <a:ext cx="7186930" cy="11563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üretimi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için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ihtiyaç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duyulan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b="1" dirty="0" sz="2600" spc="-35">
                <a:solidFill>
                  <a:srgbClr val="FF0000"/>
                </a:solidFill>
                <a:latin typeface="Calibri"/>
                <a:cs typeface="Calibri"/>
              </a:rPr>
              <a:t>Türkiye’de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hiçbir 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bölümde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yer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almayan 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yurtdışı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üniversitelerdeki 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örnekleri baz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alarak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yeni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müfredat</a:t>
            </a:r>
            <a:r>
              <a:rPr b="1" dirty="0" sz="2600" spc="1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geliştirildi.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33" name="object 6"/>
          <p:cNvSpPr txBox="1"/>
          <p:nvPr/>
        </p:nvSpPr>
        <p:spPr>
          <a:xfrm>
            <a:off x="8504935" y="6427114"/>
            <a:ext cx="102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634" name="object 7"/>
          <p:cNvSpPr/>
          <p:nvPr/>
        </p:nvSpPr>
        <p:spPr>
          <a:xfrm>
            <a:off x="1130808" y="2997707"/>
            <a:ext cx="6249923" cy="37719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5" name="object 8"/>
          <p:cNvSpPr/>
          <p:nvPr/>
        </p:nvSpPr>
        <p:spPr>
          <a:xfrm>
            <a:off x="1126236" y="2993135"/>
            <a:ext cx="6259195" cy="3781425"/>
          </a:xfrm>
          <a:custGeom>
            <a:avLst/>
            <a:ahLst/>
            <a:rect l="l" t="t" r="r" b="b"/>
            <a:pathLst>
              <a:path w="6259195" h="3781425">
                <a:moveTo>
                  <a:pt x="0" y="3781044"/>
                </a:moveTo>
                <a:lnTo>
                  <a:pt x="6259068" y="3781044"/>
                </a:lnTo>
                <a:lnTo>
                  <a:pt x="6259068" y="0"/>
                </a:lnTo>
                <a:lnTo>
                  <a:pt x="0" y="0"/>
                </a:lnTo>
                <a:lnTo>
                  <a:pt x="0" y="3781044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object 2"/>
          <p:cNvSpPr txBox="1">
            <a:spLocks noGrp="1"/>
          </p:cNvSpPr>
          <p:nvPr>
            <p:ph type="title"/>
          </p:nvPr>
        </p:nvSpPr>
        <p:spPr>
          <a:xfrm>
            <a:off x="247904" y="52197"/>
            <a:ext cx="5381625" cy="12446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</a:t>
            </a:r>
            <a:r>
              <a:rPr dirty="0" spc="100"/>
              <a:t> </a:t>
            </a:r>
            <a:r>
              <a:rPr dirty="0" spc="-5"/>
              <a:t>Bölümü: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Genel</a:t>
            </a:r>
            <a:r>
              <a:rPr dirty="0" spc="-10"/>
              <a:t> </a:t>
            </a:r>
            <a:r>
              <a:rPr dirty="0"/>
              <a:t>Bilgiler</a:t>
            </a:r>
          </a:p>
        </p:txBody>
      </p:sp>
      <p:sp>
        <p:nvSpPr>
          <p:cNvPr id="1048637" name="object 3"/>
          <p:cNvSpPr txBox="1"/>
          <p:nvPr/>
        </p:nvSpPr>
        <p:spPr>
          <a:xfrm>
            <a:off x="8504935" y="6427114"/>
            <a:ext cx="102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638" name="object 4"/>
          <p:cNvSpPr/>
          <p:nvPr/>
        </p:nvSpPr>
        <p:spPr>
          <a:xfrm>
            <a:off x="2051304" y="2781321"/>
            <a:ext cx="3852605" cy="4075153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9" name="object 5"/>
          <p:cNvSpPr/>
          <p:nvPr/>
        </p:nvSpPr>
        <p:spPr>
          <a:xfrm>
            <a:off x="4788408" y="6146290"/>
            <a:ext cx="1078991" cy="711706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0" name="object 6"/>
          <p:cNvSpPr/>
          <p:nvPr/>
        </p:nvSpPr>
        <p:spPr>
          <a:xfrm>
            <a:off x="5675376" y="5804915"/>
            <a:ext cx="292608" cy="1053082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1" name="object 7"/>
          <p:cNvSpPr/>
          <p:nvPr/>
        </p:nvSpPr>
        <p:spPr>
          <a:xfrm>
            <a:off x="5216397" y="2800985"/>
            <a:ext cx="960755" cy="279400"/>
          </a:xfrm>
          <a:custGeom>
            <a:avLst/>
            <a:ahLst/>
            <a:rect l="l" t="t" r="r" b="b"/>
            <a:pathLst>
              <a:path w="960754" h="279400">
                <a:moveTo>
                  <a:pt x="829668" y="61551"/>
                </a:moveTo>
                <a:lnTo>
                  <a:pt x="0" y="241680"/>
                </a:lnTo>
                <a:lnTo>
                  <a:pt x="8127" y="278891"/>
                </a:lnTo>
                <a:lnTo>
                  <a:pt x="837804" y="98733"/>
                </a:lnTo>
                <a:lnTo>
                  <a:pt x="848613" y="76962"/>
                </a:lnTo>
                <a:lnTo>
                  <a:pt x="829668" y="61551"/>
                </a:lnTo>
                <a:close/>
              </a:path>
              <a:path w="960754" h="279400">
                <a:moveTo>
                  <a:pt x="953424" y="58292"/>
                </a:moveTo>
                <a:lnTo>
                  <a:pt x="844676" y="58292"/>
                </a:lnTo>
                <a:lnTo>
                  <a:pt x="852677" y="95503"/>
                </a:lnTo>
                <a:lnTo>
                  <a:pt x="837804" y="98733"/>
                </a:lnTo>
                <a:lnTo>
                  <a:pt x="794385" y="186181"/>
                </a:lnTo>
                <a:lnTo>
                  <a:pt x="953424" y="58292"/>
                </a:lnTo>
                <a:close/>
              </a:path>
              <a:path w="960754" h="279400">
                <a:moveTo>
                  <a:pt x="844676" y="58292"/>
                </a:moveTo>
                <a:lnTo>
                  <a:pt x="829668" y="61551"/>
                </a:lnTo>
                <a:lnTo>
                  <a:pt x="848613" y="76962"/>
                </a:lnTo>
                <a:lnTo>
                  <a:pt x="837804" y="98733"/>
                </a:lnTo>
                <a:lnTo>
                  <a:pt x="852677" y="95503"/>
                </a:lnTo>
                <a:lnTo>
                  <a:pt x="844676" y="58292"/>
                </a:lnTo>
                <a:close/>
              </a:path>
              <a:path w="960754" h="279400">
                <a:moveTo>
                  <a:pt x="753999" y="0"/>
                </a:moveTo>
                <a:lnTo>
                  <a:pt x="829668" y="61551"/>
                </a:lnTo>
                <a:lnTo>
                  <a:pt x="844676" y="58292"/>
                </a:lnTo>
                <a:lnTo>
                  <a:pt x="953424" y="58292"/>
                </a:lnTo>
                <a:lnTo>
                  <a:pt x="960374" y="52704"/>
                </a:lnTo>
                <a:lnTo>
                  <a:pt x="7539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bIns="0" lIns="0" rIns="0" rtlCol="0" tIns="0" wrap="square"/>
          <a:p/>
        </p:txBody>
      </p:sp>
      <p:sp>
        <p:nvSpPr>
          <p:cNvPr id="1048642" name="object 8"/>
          <p:cNvSpPr/>
          <p:nvPr/>
        </p:nvSpPr>
        <p:spPr>
          <a:xfrm>
            <a:off x="1332738" y="4647819"/>
            <a:ext cx="1088390" cy="527050"/>
          </a:xfrm>
          <a:custGeom>
            <a:avLst/>
            <a:ahLst/>
            <a:rect l="l" t="t" r="r" b="b"/>
            <a:pathLst>
              <a:path w="1088389" h="527050">
                <a:moveTo>
                  <a:pt x="125467" y="43285"/>
                </a:moveTo>
                <a:lnTo>
                  <a:pt x="103631" y="54101"/>
                </a:lnTo>
                <a:lnTo>
                  <a:pt x="109384" y="77851"/>
                </a:lnTo>
                <a:lnTo>
                  <a:pt x="1072007" y="527049"/>
                </a:lnTo>
                <a:lnTo>
                  <a:pt x="1088136" y="492505"/>
                </a:lnTo>
                <a:lnTo>
                  <a:pt x="125467" y="43285"/>
                </a:lnTo>
                <a:close/>
              </a:path>
              <a:path w="1088389" h="527050">
                <a:moveTo>
                  <a:pt x="212852" y="0"/>
                </a:moveTo>
                <a:lnTo>
                  <a:pt x="0" y="5714"/>
                </a:lnTo>
                <a:lnTo>
                  <a:pt x="132334" y="172592"/>
                </a:lnTo>
                <a:lnTo>
                  <a:pt x="109384" y="77851"/>
                </a:lnTo>
                <a:lnTo>
                  <a:pt x="95503" y="71373"/>
                </a:lnTo>
                <a:lnTo>
                  <a:pt x="111633" y="36829"/>
                </a:lnTo>
                <a:lnTo>
                  <a:pt x="138500" y="36829"/>
                </a:lnTo>
                <a:lnTo>
                  <a:pt x="212852" y="0"/>
                </a:lnTo>
                <a:close/>
              </a:path>
              <a:path w="1088389" h="527050">
                <a:moveTo>
                  <a:pt x="111633" y="36829"/>
                </a:moveTo>
                <a:lnTo>
                  <a:pt x="95503" y="71373"/>
                </a:lnTo>
                <a:lnTo>
                  <a:pt x="109384" y="77851"/>
                </a:lnTo>
                <a:lnTo>
                  <a:pt x="103631" y="54101"/>
                </a:lnTo>
                <a:lnTo>
                  <a:pt x="125467" y="43285"/>
                </a:lnTo>
                <a:lnTo>
                  <a:pt x="111633" y="36829"/>
                </a:lnTo>
                <a:close/>
              </a:path>
              <a:path w="1088389" h="527050">
                <a:moveTo>
                  <a:pt x="138500" y="36829"/>
                </a:moveTo>
                <a:lnTo>
                  <a:pt x="111633" y="36829"/>
                </a:lnTo>
                <a:lnTo>
                  <a:pt x="125467" y="43285"/>
                </a:lnTo>
                <a:lnTo>
                  <a:pt x="138500" y="36829"/>
                </a:lnTo>
                <a:close/>
              </a:path>
            </a:pathLst>
          </a:custGeom>
          <a:solidFill>
            <a:srgbClr val="FF0000"/>
          </a:solidFill>
        </p:spPr>
        <p:txBody>
          <a:bodyPr bIns="0" lIns="0" rIns="0" rtlCol="0" tIns="0" wrap="square"/>
          <a:p/>
        </p:txBody>
      </p:sp>
      <p:sp>
        <p:nvSpPr>
          <p:cNvPr id="1048643" name="object 9"/>
          <p:cNvSpPr txBox="1"/>
          <p:nvPr/>
        </p:nvSpPr>
        <p:spPr>
          <a:xfrm>
            <a:off x="105867" y="4161790"/>
            <a:ext cx="2050414" cy="4222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600" spc="-50">
                <a:solidFill>
                  <a:srgbClr val="FF0000"/>
                </a:solidFill>
                <a:latin typeface="Calibri"/>
                <a:cs typeface="Calibri"/>
              </a:rPr>
              <a:t>Yapay</a:t>
            </a:r>
            <a:r>
              <a:rPr b="1" dirty="0" sz="26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organlar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44" name="object 10"/>
          <p:cNvSpPr/>
          <p:nvPr/>
        </p:nvSpPr>
        <p:spPr>
          <a:xfrm>
            <a:off x="5436108" y="3759453"/>
            <a:ext cx="1481455" cy="190500"/>
          </a:xfrm>
          <a:custGeom>
            <a:avLst/>
            <a:ahLst/>
            <a:rect l="l" t="t" r="r" b="b"/>
            <a:pathLst>
              <a:path w="1481454" h="190500">
                <a:moveTo>
                  <a:pt x="1449078" y="73279"/>
                </a:moveTo>
                <a:lnTo>
                  <a:pt x="1366392" y="73279"/>
                </a:lnTo>
                <a:lnTo>
                  <a:pt x="1367789" y="111252"/>
                </a:lnTo>
                <a:lnTo>
                  <a:pt x="1352653" y="111833"/>
                </a:lnTo>
                <a:lnTo>
                  <a:pt x="1294638" y="190373"/>
                </a:lnTo>
                <a:lnTo>
                  <a:pt x="1481327" y="87884"/>
                </a:lnTo>
                <a:lnTo>
                  <a:pt x="1449078" y="73279"/>
                </a:lnTo>
                <a:close/>
              </a:path>
              <a:path w="1481454" h="190500">
                <a:moveTo>
                  <a:pt x="1351262" y="73858"/>
                </a:moveTo>
                <a:lnTo>
                  <a:pt x="0" y="125603"/>
                </a:lnTo>
                <a:lnTo>
                  <a:pt x="1524" y="163703"/>
                </a:lnTo>
                <a:lnTo>
                  <a:pt x="1352653" y="111833"/>
                </a:lnTo>
                <a:lnTo>
                  <a:pt x="1367092" y="92286"/>
                </a:lnTo>
                <a:lnTo>
                  <a:pt x="1367086" y="92122"/>
                </a:lnTo>
                <a:lnTo>
                  <a:pt x="1351262" y="73858"/>
                </a:lnTo>
                <a:close/>
              </a:path>
              <a:path w="1481454" h="190500">
                <a:moveTo>
                  <a:pt x="1367092" y="92286"/>
                </a:moveTo>
                <a:lnTo>
                  <a:pt x="1352653" y="111833"/>
                </a:lnTo>
                <a:lnTo>
                  <a:pt x="1367789" y="111252"/>
                </a:lnTo>
                <a:lnTo>
                  <a:pt x="1367092" y="92286"/>
                </a:lnTo>
                <a:close/>
              </a:path>
              <a:path w="1481454" h="190500">
                <a:moveTo>
                  <a:pt x="1366392" y="73279"/>
                </a:moveTo>
                <a:lnTo>
                  <a:pt x="1351262" y="73858"/>
                </a:lnTo>
                <a:lnTo>
                  <a:pt x="1367086" y="92122"/>
                </a:lnTo>
                <a:lnTo>
                  <a:pt x="1366392" y="73279"/>
                </a:lnTo>
                <a:close/>
              </a:path>
              <a:path w="1481454" h="190500">
                <a:moveTo>
                  <a:pt x="1287271" y="0"/>
                </a:moveTo>
                <a:lnTo>
                  <a:pt x="1351262" y="73858"/>
                </a:lnTo>
                <a:lnTo>
                  <a:pt x="1366392" y="73279"/>
                </a:lnTo>
                <a:lnTo>
                  <a:pt x="1449078" y="73279"/>
                </a:lnTo>
                <a:lnTo>
                  <a:pt x="12872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bIns="0" lIns="0" rIns="0" rtlCol="0" tIns="0" wrap="square"/>
          <a:p/>
        </p:txBody>
      </p:sp>
      <p:sp>
        <p:nvSpPr>
          <p:cNvPr id="1048645" name="object 11"/>
          <p:cNvSpPr/>
          <p:nvPr/>
        </p:nvSpPr>
        <p:spPr>
          <a:xfrm>
            <a:off x="3771900" y="2338577"/>
            <a:ext cx="190500" cy="721995"/>
          </a:xfrm>
          <a:custGeom>
            <a:avLst/>
            <a:ahLst/>
            <a:rect l="l" t="t" r="r" b="b"/>
            <a:pathLst>
              <a:path w="190500" h="721994">
                <a:moveTo>
                  <a:pt x="95250" y="114300"/>
                </a:moveTo>
                <a:lnTo>
                  <a:pt x="76200" y="129539"/>
                </a:lnTo>
                <a:lnTo>
                  <a:pt x="76200" y="721613"/>
                </a:lnTo>
                <a:lnTo>
                  <a:pt x="114300" y="721613"/>
                </a:lnTo>
                <a:lnTo>
                  <a:pt x="114300" y="129539"/>
                </a:lnTo>
                <a:lnTo>
                  <a:pt x="95250" y="114300"/>
                </a:lnTo>
                <a:close/>
              </a:path>
              <a:path w="190500" h="721994">
                <a:moveTo>
                  <a:pt x="95250" y="0"/>
                </a:moveTo>
                <a:lnTo>
                  <a:pt x="0" y="190500"/>
                </a:lnTo>
                <a:lnTo>
                  <a:pt x="76200" y="129539"/>
                </a:lnTo>
                <a:lnTo>
                  <a:pt x="76200" y="114300"/>
                </a:lnTo>
                <a:lnTo>
                  <a:pt x="152400" y="114300"/>
                </a:lnTo>
                <a:lnTo>
                  <a:pt x="95250" y="0"/>
                </a:lnTo>
                <a:close/>
              </a:path>
              <a:path w="190500" h="721994">
                <a:moveTo>
                  <a:pt x="152400" y="114300"/>
                </a:moveTo>
                <a:lnTo>
                  <a:pt x="114300" y="114300"/>
                </a:lnTo>
                <a:lnTo>
                  <a:pt x="114300" y="129539"/>
                </a:lnTo>
                <a:lnTo>
                  <a:pt x="190500" y="190500"/>
                </a:lnTo>
                <a:lnTo>
                  <a:pt x="152400" y="114300"/>
                </a:lnTo>
                <a:close/>
              </a:path>
              <a:path w="190500" h="721994">
                <a:moveTo>
                  <a:pt x="95250" y="114300"/>
                </a:moveTo>
                <a:lnTo>
                  <a:pt x="76200" y="114300"/>
                </a:lnTo>
                <a:lnTo>
                  <a:pt x="76200" y="129539"/>
                </a:lnTo>
                <a:lnTo>
                  <a:pt x="95250" y="114300"/>
                </a:lnTo>
                <a:close/>
              </a:path>
              <a:path w="190500" h="721994">
                <a:moveTo>
                  <a:pt x="114300" y="114300"/>
                </a:moveTo>
                <a:lnTo>
                  <a:pt x="95250" y="114300"/>
                </a:lnTo>
                <a:lnTo>
                  <a:pt x="114300" y="129539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FF0000"/>
          </a:solidFill>
        </p:spPr>
        <p:txBody>
          <a:bodyPr bIns="0" lIns="0" rIns="0" rtlCol="0" tIns="0" wrap="square"/>
          <a:p/>
        </p:txBody>
      </p:sp>
      <p:sp>
        <p:nvSpPr>
          <p:cNvPr id="1048646" name="object 12"/>
          <p:cNvSpPr/>
          <p:nvPr/>
        </p:nvSpPr>
        <p:spPr>
          <a:xfrm>
            <a:off x="1504950" y="3320034"/>
            <a:ext cx="882015" cy="565150"/>
          </a:xfrm>
          <a:custGeom>
            <a:avLst/>
            <a:ahLst/>
            <a:rect l="l" t="t" r="r" b="b"/>
            <a:pathLst>
              <a:path w="882014" h="565150">
                <a:moveTo>
                  <a:pt x="119833" y="52824"/>
                </a:moveTo>
                <a:lnTo>
                  <a:pt x="96774" y="60832"/>
                </a:lnTo>
                <a:lnTo>
                  <a:pt x="99516" y="85084"/>
                </a:lnTo>
                <a:lnTo>
                  <a:pt x="861694" y="564895"/>
                </a:lnTo>
                <a:lnTo>
                  <a:pt x="882014" y="532638"/>
                </a:lnTo>
                <a:lnTo>
                  <a:pt x="119833" y="52824"/>
                </a:lnTo>
                <a:close/>
              </a:path>
              <a:path w="882014" h="565150">
                <a:moveTo>
                  <a:pt x="0" y="0"/>
                </a:moveTo>
                <a:lnTo>
                  <a:pt x="110490" y="182117"/>
                </a:lnTo>
                <a:lnTo>
                  <a:pt x="99516" y="85084"/>
                </a:lnTo>
                <a:lnTo>
                  <a:pt x="86613" y="76962"/>
                </a:lnTo>
                <a:lnTo>
                  <a:pt x="106934" y="44703"/>
                </a:lnTo>
                <a:lnTo>
                  <a:pt x="143215" y="44703"/>
                </a:lnTo>
                <a:lnTo>
                  <a:pt x="211962" y="20827"/>
                </a:lnTo>
                <a:lnTo>
                  <a:pt x="0" y="0"/>
                </a:lnTo>
                <a:close/>
              </a:path>
              <a:path w="882014" h="565150">
                <a:moveTo>
                  <a:pt x="96774" y="60832"/>
                </a:moveTo>
                <a:lnTo>
                  <a:pt x="86613" y="76962"/>
                </a:lnTo>
                <a:lnTo>
                  <a:pt x="99516" y="85084"/>
                </a:lnTo>
                <a:lnTo>
                  <a:pt x="96774" y="60832"/>
                </a:lnTo>
                <a:close/>
              </a:path>
              <a:path w="882014" h="565150">
                <a:moveTo>
                  <a:pt x="106934" y="44703"/>
                </a:moveTo>
                <a:lnTo>
                  <a:pt x="96774" y="60832"/>
                </a:lnTo>
                <a:lnTo>
                  <a:pt x="119833" y="52824"/>
                </a:lnTo>
                <a:lnTo>
                  <a:pt x="106934" y="44703"/>
                </a:lnTo>
                <a:close/>
              </a:path>
              <a:path w="882014" h="565150">
                <a:moveTo>
                  <a:pt x="143215" y="44703"/>
                </a:moveTo>
                <a:lnTo>
                  <a:pt x="106934" y="44703"/>
                </a:lnTo>
                <a:lnTo>
                  <a:pt x="119833" y="52824"/>
                </a:lnTo>
                <a:lnTo>
                  <a:pt x="143215" y="44703"/>
                </a:lnTo>
                <a:close/>
              </a:path>
            </a:pathLst>
          </a:custGeom>
          <a:solidFill>
            <a:srgbClr val="FF0000"/>
          </a:solidFill>
        </p:spPr>
        <p:txBody>
          <a:bodyPr bIns="0" lIns="0" rIns="0" rtlCol="0" tIns="0" wrap="square"/>
          <a:p/>
        </p:txBody>
      </p:sp>
      <p:sp>
        <p:nvSpPr>
          <p:cNvPr id="1048647" name="object 13"/>
          <p:cNvSpPr/>
          <p:nvPr/>
        </p:nvSpPr>
        <p:spPr>
          <a:xfrm>
            <a:off x="2684526" y="2565654"/>
            <a:ext cx="1040130" cy="1850389"/>
          </a:xfrm>
          <a:custGeom>
            <a:avLst/>
            <a:ahLst/>
            <a:rect l="l" t="t" r="r" b="b"/>
            <a:pathLst>
              <a:path w="1040129" h="1850389">
                <a:moveTo>
                  <a:pt x="55499" y="99949"/>
                </a:moveTo>
                <a:lnTo>
                  <a:pt x="46281" y="122436"/>
                </a:lnTo>
                <a:lnTo>
                  <a:pt x="1006856" y="1850009"/>
                </a:lnTo>
                <a:lnTo>
                  <a:pt x="1040129" y="1831467"/>
                </a:lnTo>
                <a:lnTo>
                  <a:pt x="79550" y="104012"/>
                </a:lnTo>
                <a:lnTo>
                  <a:pt x="55499" y="99949"/>
                </a:lnTo>
                <a:close/>
              </a:path>
              <a:path w="1040129" h="1850389">
                <a:moveTo>
                  <a:pt x="0" y="0"/>
                </a:moveTo>
                <a:lnTo>
                  <a:pt x="9271" y="212725"/>
                </a:lnTo>
                <a:lnTo>
                  <a:pt x="46281" y="122436"/>
                </a:lnTo>
                <a:lnTo>
                  <a:pt x="38862" y="109093"/>
                </a:lnTo>
                <a:lnTo>
                  <a:pt x="72136" y="90678"/>
                </a:lnTo>
                <a:lnTo>
                  <a:pt x="132522" y="90678"/>
                </a:lnTo>
                <a:lnTo>
                  <a:pt x="0" y="0"/>
                </a:lnTo>
                <a:close/>
              </a:path>
              <a:path w="1040129" h="1850389">
                <a:moveTo>
                  <a:pt x="72136" y="90678"/>
                </a:moveTo>
                <a:lnTo>
                  <a:pt x="38862" y="109093"/>
                </a:lnTo>
                <a:lnTo>
                  <a:pt x="46281" y="122436"/>
                </a:lnTo>
                <a:lnTo>
                  <a:pt x="55499" y="99949"/>
                </a:lnTo>
                <a:lnTo>
                  <a:pt x="77291" y="99949"/>
                </a:lnTo>
                <a:lnTo>
                  <a:pt x="72136" y="90678"/>
                </a:lnTo>
                <a:close/>
              </a:path>
              <a:path w="1040129" h="1850389">
                <a:moveTo>
                  <a:pt x="132522" y="90678"/>
                </a:moveTo>
                <a:lnTo>
                  <a:pt x="72136" y="90678"/>
                </a:lnTo>
                <a:lnTo>
                  <a:pt x="79550" y="104012"/>
                </a:lnTo>
                <a:lnTo>
                  <a:pt x="175768" y="120269"/>
                </a:lnTo>
                <a:lnTo>
                  <a:pt x="132522" y="90678"/>
                </a:lnTo>
                <a:close/>
              </a:path>
              <a:path w="1040129" h="1850389">
                <a:moveTo>
                  <a:pt x="77291" y="99949"/>
                </a:moveTo>
                <a:lnTo>
                  <a:pt x="55499" y="99949"/>
                </a:lnTo>
                <a:lnTo>
                  <a:pt x="79550" y="104012"/>
                </a:lnTo>
                <a:lnTo>
                  <a:pt x="77291" y="99949"/>
                </a:lnTo>
                <a:close/>
              </a:path>
            </a:pathLst>
          </a:custGeom>
          <a:solidFill>
            <a:srgbClr val="FF0000"/>
          </a:solidFill>
        </p:spPr>
        <p:txBody>
          <a:bodyPr bIns="0" lIns="0" rIns="0" rtlCol="0" tIns="0" wrap="square"/>
          <a:p/>
        </p:txBody>
      </p:sp>
      <p:sp>
        <p:nvSpPr>
          <p:cNvPr id="1048648" name="object 14"/>
          <p:cNvSpPr txBox="1"/>
          <p:nvPr/>
        </p:nvSpPr>
        <p:spPr>
          <a:xfrm>
            <a:off x="6292088" y="4408423"/>
            <a:ext cx="2540000" cy="4222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Tıbbi</a:t>
            </a:r>
            <a:r>
              <a:rPr b="1" dirty="0" sz="26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görüntüleme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49" name="object 15"/>
          <p:cNvSpPr txBox="1"/>
          <p:nvPr/>
        </p:nvSpPr>
        <p:spPr>
          <a:xfrm>
            <a:off x="42163" y="1860550"/>
            <a:ext cx="8700770" cy="21348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3037205">
              <a:lnSpc>
                <a:spcPts val="2890"/>
              </a:lnSpc>
              <a:spcBef>
                <a:spcPts val="105"/>
              </a:spcBef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Biyomekanik/Biyomalzeme</a:t>
            </a:r>
            <a:endParaRPr sz="2600">
              <a:latin typeface="Calibri"/>
              <a:cs typeface="Calibri"/>
            </a:endParaRPr>
          </a:p>
          <a:p>
            <a:pPr marL="1003300">
              <a:lnSpc>
                <a:spcPts val="2475"/>
              </a:lnSpc>
            </a:pP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Tıbbi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ölçüm</a:t>
            </a:r>
            <a:endParaRPr sz="2600">
              <a:latin typeface="Calibri"/>
              <a:cs typeface="Calibri"/>
            </a:endParaRPr>
          </a:p>
          <a:p>
            <a:pPr algn="r" marR="768350">
              <a:lnSpc>
                <a:spcPts val="2705"/>
              </a:lnSpc>
            </a:pP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Tıbbi</a:t>
            </a:r>
            <a:r>
              <a:rPr b="1" dirty="0" sz="26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yazılım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b="1" dirty="0" sz="2400" spc="-10">
                <a:solidFill>
                  <a:srgbClr val="FF0000"/>
                </a:solidFill>
                <a:latin typeface="Calibri"/>
                <a:cs typeface="Calibri"/>
              </a:rPr>
              <a:t>Biyoenstrümantasyon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Tıbbi</a:t>
            </a:r>
            <a:r>
              <a:rPr b="1" dirty="0" sz="26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robotik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50" name="object 16"/>
          <p:cNvSpPr/>
          <p:nvPr/>
        </p:nvSpPr>
        <p:spPr>
          <a:xfrm>
            <a:off x="5553709" y="4420234"/>
            <a:ext cx="623570" cy="229870"/>
          </a:xfrm>
          <a:custGeom>
            <a:avLst/>
            <a:ahLst/>
            <a:rect l="l" t="t" r="r" b="b"/>
            <a:pathLst>
              <a:path w="623570" h="229870">
                <a:moveTo>
                  <a:pt x="493207" y="172092"/>
                </a:moveTo>
                <a:lnTo>
                  <a:pt x="414274" y="229488"/>
                </a:lnTo>
                <a:lnTo>
                  <a:pt x="623188" y="188087"/>
                </a:lnTo>
                <a:lnTo>
                  <a:pt x="609898" y="176148"/>
                </a:lnTo>
                <a:lnTo>
                  <a:pt x="508000" y="176148"/>
                </a:lnTo>
                <a:lnTo>
                  <a:pt x="493207" y="172092"/>
                </a:lnTo>
                <a:close/>
              </a:path>
              <a:path w="623570" h="229870">
                <a:moveTo>
                  <a:pt x="503335" y="135410"/>
                </a:moveTo>
                <a:lnTo>
                  <a:pt x="512952" y="157733"/>
                </a:lnTo>
                <a:lnTo>
                  <a:pt x="493207" y="172092"/>
                </a:lnTo>
                <a:lnTo>
                  <a:pt x="508000" y="176148"/>
                </a:lnTo>
                <a:lnTo>
                  <a:pt x="518032" y="139445"/>
                </a:lnTo>
                <a:lnTo>
                  <a:pt x="503335" y="135410"/>
                </a:lnTo>
                <a:close/>
              </a:path>
              <a:path w="623570" h="229870">
                <a:moveTo>
                  <a:pt x="464692" y="45719"/>
                </a:moveTo>
                <a:lnTo>
                  <a:pt x="503335" y="135410"/>
                </a:lnTo>
                <a:lnTo>
                  <a:pt x="518032" y="139445"/>
                </a:lnTo>
                <a:lnTo>
                  <a:pt x="508000" y="176148"/>
                </a:lnTo>
                <a:lnTo>
                  <a:pt x="609898" y="176148"/>
                </a:lnTo>
                <a:lnTo>
                  <a:pt x="464692" y="45719"/>
                </a:lnTo>
                <a:close/>
              </a:path>
              <a:path w="623570" h="229870">
                <a:moveTo>
                  <a:pt x="10160" y="0"/>
                </a:moveTo>
                <a:lnTo>
                  <a:pt x="0" y="36829"/>
                </a:lnTo>
                <a:lnTo>
                  <a:pt x="493207" y="172092"/>
                </a:lnTo>
                <a:lnTo>
                  <a:pt x="512952" y="157733"/>
                </a:lnTo>
                <a:lnTo>
                  <a:pt x="503335" y="135410"/>
                </a:lnTo>
                <a:lnTo>
                  <a:pt x="101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bIns="0" lIns="0" rIns="0" rtlCol="0" tIns="0" wrap="square"/>
          <a:p/>
        </p:txBody>
      </p:sp>
      <p:sp>
        <p:nvSpPr>
          <p:cNvPr id="1048651" name="object 17"/>
          <p:cNvSpPr/>
          <p:nvPr/>
        </p:nvSpPr>
        <p:spPr>
          <a:xfrm>
            <a:off x="5592317" y="5236464"/>
            <a:ext cx="670560" cy="190500"/>
          </a:xfrm>
          <a:custGeom>
            <a:avLst/>
            <a:ahLst/>
            <a:rect l="l" t="t" r="r" b="b"/>
            <a:pathLst>
              <a:path w="670560" h="190500">
                <a:moveTo>
                  <a:pt x="555879" y="95250"/>
                </a:moveTo>
                <a:lnTo>
                  <a:pt x="479679" y="190500"/>
                </a:lnTo>
                <a:lnTo>
                  <a:pt x="632079" y="114300"/>
                </a:lnTo>
                <a:lnTo>
                  <a:pt x="555879" y="114300"/>
                </a:lnTo>
                <a:lnTo>
                  <a:pt x="555879" y="95250"/>
                </a:lnTo>
                <a:close/>
              </a:path>
              <a:path w="670560" h="190500">
                <a:moveTo>
                  <a:pt x="54063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540639" y="114300"/>
                </a:lnTo>
                <a:lnTo>
                  <a:pt x="555879" y="95250"/>
                </a:lnTo>
                <a:lnTo>
                  <a:pt x="540639" y="76200"/>
                </a:lnTo>
                <a:close/>
              </a:path>
              <a:path w="670560" h="190500">
                <a:moveTo>
                  <a:pt x="632079" y="76200"/>
                </a:moveTo>
                <a:lnTo>
                  <a:pt x="555879" y="76200"/>
                </a:lnTo>
                <a:lnTo>
                  <a:pt x="555879" y="114300"/>
                </a:lnTo>
                <a:lnTo>
                  <a:pt x="632079" y="114300"/>
                </a:lnTo>
                <a:lnTo>
                  <a:pt x="670179" y="95250"/>
                </a:lnTo>
                <a:lnTo>
                  <a:pt x="632079" y="76200"/>
                </a:lnTo>
                <a:close/>
              </a:path>
              <a:path w="670560" h="190500">
                <a:moveTo>
                  <a:pt x="479679" y="0"/>
                </a:moveTo>
                <a:lnTo>
                  <a:pt x="555879" y="95250"/>
                </a:lnTo>
                <a:lnTo>
                  <a:pt x="555879" y="76200"/>
                </a:lnTo>
                <a:lnTo>
                  <a:pt x="632079" y="76200"/>
                </a:lnTo>
                <a:lnTo>
                  <a:pt x="4796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bIns="0" lIns="0" rIns="0" rtlCol="0" tIns="0" wrap="square"/>
          <a:p/>
        </p:txBody>
      </p:sp>
      <p:sp>
        <p:nvSpPr>
          <p:cNvPr id="1048652" name="object 18"/>
          <p:cNvSpPr txBox="1"/>
          <p:nvPr/>
        </p:nvSpPr>
        <p:spPr>
          <a:xfrm>
            <a:off x="6307963" y="5062854"/>
            <a:ext cx="2647950" cy="4222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Biyokimya</a:t>
            </a:r>
            <a:r>
              <a:rPr b="1" dirty="0" sz="26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cihazları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53" name="object 19"/>
          <p:cNvSpPr txBox="1"/>
          <p:nvPr/>
        </p:nvSpPr>
        <p:spPr>
          <a:xfrm>
            <a:off x="522223" y="6106464"/>
            <a:ext cx="1804035" cy="4222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Tıbbi</a:t>
            </a:r>
            <a:r>
              <a:rPr b="1" dirty="0" sz="26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tasarım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54" name="object 20"/>
          <p:cNvSpPr/>
          <p:nvPr/>
        </p:nvSpPr>
        <p:spPr>
          <a:xfrm>
            <a:off x="2413254" y="6248400"/>
            <a:ext cx="912494" cy="190500"/>
          </a:xfrm>
          <a:custGeom>
            <a:avLst/>
            <a:ahLst/>
            <a:rect l="l" t="t" r="r" b="b"/>
            <a:pathLst>
              <a:path w="912495" h="190500">
                <a:moveTo>
                  <a:pt x="190500" y="0"/>
                </a:moveTo>
                <a:lnTo>
                  <a:pt x="0" y="95250"/>
                </a:lnTo>
                <a:lnTo>
                  <a:pt x="190500" y="190500"/>
                </a:lnTo>
                <a:lnTo>
                  <a:pt x="129539" y="11430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129539" y="76200"/>
                </a:lnTo>
                <a:lnTo>
                  <a:pt x="190500" y="0"/>
                </a:lnTo>
                <a:close/>
              </a:path>
              <a:path w="912495" h="190500">
                <a:moveTo>
                  <a:pt x="114300" y="95250"/>
                </a:moveTo>
                <a:lnTo>
                  <a:pt x="114300" y="114300"/>
                </a:lnTo>
                <a:lnTo>
                  <a:pt x="129539" y="114300"/>
                </a:lnTo>
                <a:lnTo>
                  <a:pt x="114300" y="95250"/>
                </a:lnTo>
                <a:close/>
              </a:path>
              <a:path w="912495" h="190500">
                <a:moveTo>
                  <a:pt x="911986" y="76200"/>
                </a:moveTo>
                <a:lnTo>
                  <a:pt x="129539" y="76200"/>
                </a:lnTo>
                <a:lnTo>
                  <a:pt x="114300" y="95250"/>
                </a:lnTo>
                <a:lnTo>
                  <a:pt x="129539" y="114300"/>
                </a:lnTo>
                <a:lnTo>
                  <a:pt x="911986" y="114300"/>
                </a:lnTo>
                <a:lnTo>
                  <a:pt x="911986" y="76200"/>
                </a:lnTo>
                <a:close/>
              </a:path>
              <a:path w="912495" h="190500">
                <a:moveTo>
                  <a:pt x="129539" y="76200"/>
                </a:moveTo>
                <a:lnTo>
                  <a:pt x="114300" y="76200"/>
                </a:lnTo>
                <a:lnTo>
                  <a:pt x="114300" y="95250"/>
                </a:lnTo>
                <a:lnTo>
                  <a:pt x="129539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bIns="0" lIns="0" rIns="0" rtlCol="0" tIns="0" wrap="square"/>
          <a:p/>
        </p:txBody>
      </p:sp>
      <p:sp>
        <p:nvSpPr>
          <p:cNvPr id="1048655" name="object 21"/>
          <p:cNvSpPr txBox="1"/>
          <p:nvPr/>
        </p:nvSpPr>
        <p:spPr>
          <a:xfrm>
            <a:off x="5486780" y="6163157"/>
            <a:ext cx="1685289" cy="4222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Tıbbi</a:t>
            </a:r>
            <a:r>
              <a:rPr b="1" dirty="0" sz="26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üretim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56" name="object 22"/>
          <p:cNvSpPr/>
          <p:nvPr/>
        </p:nvSpPr>
        <p:spPr>
          <a:xfrm>
            <a:off x="4459478" y="6257759"/>
            <a:ext cx="949325" cy="190500"/>
          </a:xfrm>
          <a:custGeom>
            <a:avLst/>
            <a:ahLst/>
            <a:rect l="l" t="t" r="r" b="b"/>
            <a:pathLst>
              <a:path w="949325" h="190500">
                <a:moveTo>
                  <a:pt x="818942" y="115758"/>
                </a:moveTo>
                <a:lnTo>
                  <a:pt x="756158" y="190449"/>
                </a:lnTo>
                <a:lnTo>
                  <a:pt x="914217" y="116128"/>
                </a:lnTo>
                <a:lnTo>
                  <a:pt x="834136" y="116128"/>
                </a:lnTo>
                <a:lnTo>
                  <a:pt x="818942" y="115758"/>
                </a:lnTo>
                <a:close/>
              </a:path>
              <a:path w="949325" h="190500">
                <a:moveTo>
                  <a:pt x="834578" y="97156"/>
                </a:moveTo>
                <a:lnTo>
                  <a:pt x="818942" y="115758"/>
                </a:lnTo>
                <a:lnTo>
                  <a:pt x="834136" y="116128"/>
                </a:lnTo>
                <a:lnTo>
                  <a:pt x="834578" y="97156"/>
                </a:lnTo>
                <a:close/>
              </a:path>
              <a:path w="949325" h="190500">
                <a:moveTo>
                  <a:pt x="760730" y="0"/>
                </a:moveTo>
                <a:lnTo>
                  <a:pt x="819867" y="77671"/>
                </a:lnTo>
                <a:lnTo>
                  <a:pt x="835025" y="78041"/>
                </a:lnTo>
                <a:lnTo>
                  <a:pt x="834136" y="116128"/>
                </a:lnTo>
                <a:lnTo>
                  <a:pt x="914217" y="116128"/>
                </a:lnTo>
                <a:lnTo>
                  <a:pt x="948817" y="99860"/>
                </a:lnTo>
                <a:lnTo>
                  <a:pt x="760730" y="0"/>
                </a:lnTo>
                <a:close/>
              </a:path>
              <a:path w="949325" h="190500">
                <a:moveTo>
                  <a:pt x="1016" y="57696"/>
                </a:moveTo>
                <a:lnTo>
                  <a:pt x="0" y="95783"/>
                </a:lnTo>
                <a:lnTo>
                  <a:pt x="818942" y="115758"/>
                </a:lnTo>
                <a:lnTo>
                  <a:pt x="834578" y="97156"/>
                </a:lnTo>
                <a:lnTo>
                  <a:pt x="834582" y="96998"/>
                </a:lnTo>
                <a:lnTo>
                  <a:pt x="819867" y="77671"/>
                </a:lnTo>
                <a:lnTo>
                  <a:pt x="1016" y="57696"/>
                </a:lnTo>
                <a:close/>
              </a:path>
              <a:path w="949325" h="190500">
                <a:moveTo>
                  <a:pt x="819867" y="77671"/>
                </a:moveTo>
                <a:lnTo>
                  <a:pt x="834582" y="96998"/>
                </a:lnTo>
                <a:lnTo>
                  <a:pt x="835025" y="78041"/>
                </a:lnTo>
                <a:lnTo>
                  <a:pt x="819867" y="77671"/>
                </a:lnTo>
                <a:close/>
              </a:path>
            </a:pathLst>
          </a:custGeom>
          <a:solidFill>
            <a:srgbClr val="FF0000"/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object 2"/>
          <p:cNvSpPr txBox="1">
            <a:spLocks noGrp="1"/>
          </p:cNvSpPr>
          <p:nvPr>
            <p:ph type="title"/>
          </p:nvPr>
        </p:nvSpPr>
        <p:spPr>
          <a:xfrm>
            <a:off x="247904" y="52197"/>
            <a:ext cx="5381625" cy="12446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</a:t>
            </a:r>
            <a:r>
              <a:rPr dirty="0" spc="100"/>
              <a:t> </a:t>
            </a:r>
            <a:r>
              <a:rPr dirty="0" spc="-5"/>
              <a:t>Bölümü: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Genel</a:t>
            </a:r>
            <a:r>
              <a:rPr dirty="0" spc="-10"/>
              <a:t> </a:t>
            </a:r>
            <a:r>
              <a:rPr dirty="0"/>
              <a:t>Bilgiler</a:t>
            </a:r>
          </a:p>
        </p:txBody>
      </p:sp>
      <p:sp>
        <p:nvSpPr>
          <p:cNvPr id="1048658" name="object 3"/>
          <p:cNvSpPr/>
          <p:nvPr/>
        </p:nvSpPr>
        <p:spPr>
          <a:xfrm>
            <a:off x="3375278" y="4345304"/>
            <a:ext cx="2257425" cy="0"/>
          </a:xfrm>
          <a:custGeom>
            <a:avLst/>
            <a:ahLst/>
            <a:rect l="l" t="t" r="r" b="b"/>
            <a:pathLst>
              <a:path w="2257425">
                <a:moveTo>
                  <a:pt x="0" y="0"/>
                </a:moveTo>
                <a:lnTo>
                  <a:pt x="2257044" y="0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59" name="object 4"/>
          <p:cNvSpPr txBox="1"/>
          <p:nvPr/>
        </p:nvSpPr>
        <p:spPr>
          <a:xfrm>
            <a:off x="258254" y="1496949"/>
            <a:ext cx="5390515" cy="486156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1030605"/>
                <a:tab algn="l" pos="3944620"/>
              </a:tabLst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Sayın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Cumhurbaşkanımız	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tarafından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algn="l" pos="2374900"/>
                <a:tab algn="l" pos="3271520"/>
                <a:tab algn="l" pos="4157979"/>
                <a:tab algn="l" pos="4774565"/>
              </a:tabLst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vurgulanmakta	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olan	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milli	</a:t>
            </a:r>
            <a:r>
              <a:rPr b="1" dirty="0" sz="2600" spc="-1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ve	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yerli</a:t>
            </a:r>
            <a:endParaRPr sz="2600">
              <a:latin typeface="Calibri"/>
              <a:cs typeface="Calibri"/>
            </a:endParaRPr>
          </a:p>
          <a:p>
            <a:pPr algn="just" indent="-635" marL="12700" marR="6985">
              <a:lnSpc>
                <a:spcPct val="100000"/>
              </a:lnSpc>
              <a:tabLst>
                <a:tab algn="l" pos="2763520"/>
                <a:tab algn="l" pos="5046980"/>
              </a:tabLst>
            </a:pPr>
            <a:r>
              <a:rPr dirty="0" sz="2600" spc="-65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 sz="26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üretim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 vizyonu </a:t>
            </a:r>
            <a:r>
              <a:rPr b="1" dirty="0" sz="2600" spc="-45">
                <a:solidFill>
                  <a:srgbClr val="FF0000"/>
                </a:solidFill>
                <a:latin typeface="Calibri"/>
                <a:cs typeface="Calibri"/>
              </a:rPr>
              <a:t>Tıp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Mühendisliği 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Bölümü</a:t>
            </a:r>
            <a:r>
              <a:rPr b="1" dirty="0" sz="2600" spc="-55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ü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n	i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b="1" dirty="0" sz="2600" spc="-6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ı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ile  örtüşmektedir:</a:t>
            </a:r>
            <a:endParaRPr sz="2600">
              <a:latin typeface="Calibri"/>
              <a:cs typeface="Calibri"/>
            </a:endParaRPr>
          </a:p>
          <a:p>
            <a:pPr algn="just" indent="74295" marL="12700" marR="5080">
              <a:lnSpc>
                <a:spcPct val="100000"/>
              </a:lnSpc>
              <a:spcBef>
                <a:spcPts val="625"/>
              </a:spcBef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“Cumhurbaşkanı Erdoğan,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06.02.2019  tarihli konuşmasında 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"Tıp,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mühendislik 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hukuk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gibi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temel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alanlarda eğitim 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kalitesinin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yükseltilmesi 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acildir.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Nasıl 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topraklarımıza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hükmetmeden bağımsız 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olamazsak,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teknolojiye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hakim olmadan 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da bağımsızlığımızı</a:t>
            </a:r>
            <a:r>
              <a:rPr b="1" dirty="0" sz="2600" spc="3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sürdüremeyiz"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60" name="object 5"/>
          <p:cNvSpPr txBox="1"/>
          <p:nvPr/>
        </p:nvSpPr>
        <p:spPr>
          <a:xfrm>
            <a:off x="258267" y="6332016"/>
            <a:ext cx="1340485" cy="4222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600" spc="-50">
                <a:solidFill>
                  <a:srgbClr val="FF0000"/>
                </a:solidFill>
                <a:latin typeface="Calibri"/>
                <a:cs typeface="Calibri"/>
              </a:rPr>
              <a:t>demiştir.”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61" name="object 6"/>
          <p:cNvSpPr txBox="1"/>
          <p:nvPr/>
        </p:nvSpPr>
        <p:spPr>
          <a:xfrm>
            <a:off x="8504935" y="6427114"/>
            <a:ext cx="102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662" name="object 7"/>
          <p:cNvSpPr/>
          <p:nvPr/>
        </p:nvSpPr>
        <p:spPr>
          <a:xfrm>
            <a:off x="6012179" y="1772411"/>
            <a:ext cx="1694687" cy="699515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3" name="object 8"/>
          <p:cNvSpPr/>
          <p:nvPr/>
        </p:nvSpPr>
        <p:spPr>
          <a:xfrm>
            <a:off x="5795771" y="2781342"/>
            <a:ext cx="3177534" cy="3598121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4" name="object 9"/>
          <p:cNvSpPr/>
          <p:nvPr/>
        </p:nvSpPr>
        <p:spPr>
          <a:xfrm>
            <a:off x="5791200" y="2776727"/>
            <a:ext cx="3187065" cy="3607435"/>
          </a:xfrm>
          <a:custGeom>
            <a:avLst/>
            <a:ahLst/>
            <a:rect l="l" t="t" r="r" b="b"/>
            <a:pathLst>
              <a:path w="3187065" h="3607435">
                <a:moveTo>
                  <a:pt x="0" y="3607308"/>
                </a:moveTo>
                <a:lnTo>
                  <a:pt x="3186683" y="3607308"/>
                </a:lnTo>
                <a:lnTo>
                  <a:pt x="3186683" y="0"/>
                </a:lnTo>
                <a:lnTo>
                  <a:pt x="0" y="0"/>
                </a:lnTo>
                <a:lnTo>
                  <a:pt x="0" y="3607308"/>
                </a:lnTo>
                <a:close/>
              </a:path>
            </a:pathLst>
          </a:custGeom>
          <a:ln w="9144">
            <a:solidFill>
              <a:srgbClr val="30859C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object 2"/>
          <p:cNvSpPr txBox="1">
            <a:spLocks noGrp="1"/>
          </p:cNvSpPr>
          <p:nvPr>
            <p:ph type="title"/>
          </p:nvPr>
        </p:nvSpPr>
        <p:spPr>
          <a:xfrm>
            <a:off x="247904" y="52197"/>
            <a:ext cx="5381625" cy="12446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</a:t>
            </a:r>
            <a:r>
              <a:rPr dirty="0" spc="100"/>
              <a:t> </a:t>
            </a:r>
            <a:r>
              <a:rPr dirty="0" spc="-5"/>
              <a:t>Bölümü: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Genel</a:t>
            </a:r>
            <a:r>
              <a:rPr dirty="0" spc="-10"/>
              <a:t> </a:t>
            </a:r>
            <a:r>
              <a:rPr dirty="0"/>
              <a:t>Bilgiler</a:t>
            </a:r>
          </a:p>
        </p:txBody>
      </p:sp>
      <p:sp>
        <p:nvSpPr>
          <p:cNvPr id="1048666" name="object 3"/>
          <p:cNvSpPr txBox="1"/>
          <p:nvPr/>
        </p:nvSpPr>
        <p:spPr>
          <a:xfrm>
            <a:off x="258267" y="1706346"/>
            <a:ext cx="7187565" cy="1769745"/>
          </a:xfrm>
          <a:prstGeom prst="rect"/>
        </p:spPr>
        <p:txBody>
          <a:bodyPr bIns="0" lIns="0" rIns="0" rtlCol="0" tIns="91440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%30</a:t>
            </a:r>
            <a:r>
              <a:rPr b="1" dirty="0" sz="2600" lang="tr-TR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600" lang="tr-TR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İngilizce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Eğitim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dili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Programları</a:t>
            </a:r>
            <a:endParaRPr dirty="0" sz="2600">
              <a:latin typeface="Calibri"/>
              <a:cs typeface="Calibri"/>
            </a:endParaRPr>
          </a:p>
          <a:p>
            <a:pPr algn="just" indent="-342900" marL="355600" marR="508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algn="l" pos="355600"/>
              </a:tabLst>
            </a:pP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Öğrencilerimizin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mezunlarımızın bir kısmı  </a:t>
            </a:r>
            <a:r>
              <a:rPr b="1" dirty="0" sz="2600" spc="-5" err="1">
                <a:solidFill>
                  <a:srgbClr val="FF0000"/>
                </a:solidFill>
                <a:latin typeface="Calibri"/>
                <a:cs typeface="Calibri"/>
              </a:rPr>
              <a:t>eğitimlerini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ERASMUS </a:t>
            </a:r>
            <a:r>
              <a:rPr b="1" dirty="0" sz="2600" spc="-1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ve </a:t>
            </a:r>
            <a:r>
              <a:rPr b="1" dirty="0" sz="26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MEVLANA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 kapsamında 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desteklemiş.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667" name="object 4"/>
          <p:cNvSpPr txBox="1"/>
          <p:nvPr/>
        </p:nvSpPr>
        <p:spPr>
          <a:xfrm>
            <a:off x="258267" y="3528821"/>
            <a:ext cx="7187565" cy="8191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algn="l" pos="354965"/>
                <a:tab algn="l" pos="355600"/>
                <a:tab algn="l" pos="1422400"/>
                <a:tab algn="l" pos="1945005"/>
                <a:tab algn="l" pos="3700779"/>
                <a:tab algn="l" pos="4765040"/>
                <a:tab algn="l" pos="6685280"/>
              </a:tabLst>
            </a:pPr>
            <a:r>
              <a:rPr b="1" dirty="0" sz="2600" spc="-13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ur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içi	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e	yur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şında	s</a:t>
            </a:r>
            <a:r>
              <a:rPr b="1" dirty="0" sz="2600" spc="-4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n	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urul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şl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 sz="26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da	</a:t>
            </a:r>
            <a:r>
              <a:rPr b="1" dirty="0" sz="2600" spc="-2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</a:t>
            </a:r>
            <a:r>
              <a:rPr b="1" dirty="0" sz="2600" spc="-3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</a:t>
            </a:r>
            <a:r>
              <a:rPr b="1" dirty="0" sz="26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aj</a:t>
            </a:r>
            <a:endParaRPr dirty="0"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yapmıştır.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668" name="object 6"/>
          <p:cNvSpPr txBox="1"/>
          <p:nvPr/>
        </p:nvSpPr>
        <p:spPr>
          <a:xfrm>
            <a:off x="258267" y="5181600"/>
            <a:ext cx="2475865" cy="4222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algn="l" pos="354965"/>
                <a:tab algn="l" pos="355600"/>
                <a:tab algn="l" pos="1367155"/>
              </a:tabLst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2017	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yılından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669" name="object 7"/>
          <p:cNvSpPr txBox="1"/>
          <p:nvPr/>
        </p:nvSpPr>
        <p:spPr>
          <a:xfrm>
            <a:off x="3053842" y="5181600"/>
            <a:ext cx="4642358" cy="412934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  <a:tabLst>
                <a:tab algn="l" pos="1431290"/>
                <a:tab algn="l" pos="2694940"/>
              </a:tabLst>
            </a:pP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itibaren	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mezun	</a:t>
            </a:r>
            <a:r>
              <a:rPr b="1" dirty="0" sz="2600" spc="-10" err="1">
                <a:solidFill>
                  <a:srgbClr val="FF0000"/>
                </a:solidFill>
                <a:latin typeface="Calibri"/>
                <a:cs typeface="Calibri"/>
              </a:rPr>
              <a:t>vermektedir</a:t>
            </a:r>
            <a:r>
              <a:rPr b="1" dirty="0" sz="2600" lang="tr-TR" spc="-1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670" name="object 9"/>
          <p:cNvSpPr txBox="1"/>
          <p:nvPr/>
        </p:nvSpPr>
        <p:spPr>
          <a:xfrm>
            <a:off x="8504935" y="6427114"/>
            <a:ext cx="102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671" name="object 10"/>
          <p:cNvSpPr txBox="1"/>
          <p:nvPr/>
        </p:nvSpPr>
        <p:spPr>
          <a:xfrm>
            <a:off x="2130932" y="4138117"/>
            <a:ext cx="6482080" cy="103124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dirty="0" sz="2200" spc="-2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b="1" dirty="0" sz="2200" i="1" spc="-20">
                <a:solidFill>
                  <a:srgbClr val="FF0000"/>
                </a:solidFill>
                <a:latin typeface="Calibri"/>
                <a:cs typeface="Calibri"/>
              </a:rPr>
              <a:t>Aysam, </a:t>
            </a:r>
            <a:r>
              <a:rPr b="1" dirty="0" sz="2200" i="1" spc="-5">
                <a:solidFill>
                  <a:srgbClr val="FF0000"/>
                </a:solidFill>
                <a:latin typeface="Calibri"/>
                <a:cs typeface="Calibri"/>
              </a:rPr>
              <a:t>SBÜ </a:t>
            </a:r>
            <a:r>
              <a:rPr b="1" dirty="0" sz="2200" i="1" spc="-10">
                <a:solidFill>
                  <a:srgbClr val="FF0000"/>
                </a:solidFill>
                <a:latin typeface="Calibri"/>
                <a:cs typeface="Calibri"/>
              </a:rPr>
              <a:t>METÜM, </a:t>
            </a:r>
            <a:r>
              <a:rPr b="1" dirty="0" sz="2200" i="1" spc="-5">
                <a:solidFill>
                  <a:srgbClr val="FF0000"/>
                </a:solidFill>
                <a:latin typeface="Calibri"/>
                <a:cs typeface="Calibri"/>
              </a:rPr>
              <a:t>4C </a:t>
            </a:r>
            <a:r>
              <a:rPr b="1" dirty="0" sz="2200" i="1" spc="-15">
                <a:solidFill>
                  <a:srgbClr val="FF0000"/>
                </a:solidFill>
                <a:latin typeface="Calibri"/>
                <a:cs typeface="Calibri"/>
              </a:rPr>
              <a:t>Medikal, </a:t>
            </a:r>
            <a:r>
              <a:rPr b="1" dirty="0" sz="2200" i="1" spc="-5">
                <a:solidFill>
                  <a:srgbClr val="FF0000"/>
                </a:solidFill>
                <a:latin typeface="Calibri"/>
                <a:cs typeface="Calibri"/>
              </a:rPr>
              <a:t>Hipokrat </a:t>
            </a:r>
            <a:r>
              <a:rPr b="1" dirty="0" sz="2200" i="1" spc="-15">
                <a:solidFill>
                  <a:srgbClr val="FF0000"/>
                </a:solidFill>
                <a:latin typeface="Calibri"/>
                <a:cs typeface="Calibri"/>
              </a:rPr>
              <a:t>Medikal,  </a:t>
            </a:r>
            <a:r>
              <a:rPr b="1" dirty="0" sz="2200" i="1" spc="-10">
                <a:solidFill>
                  <a:srgbClr val="FF0000"/>
                </a:solidFill>
                <a:latin typeface="Calibri"/>
                <a:cs typeface="Calibri"/>
              </a:rPr>
              <a:t>OSTİM, </a:t>
            </a:r>
            <a:r>
              <a:rPr b="1" dirty="0" sz="2200" i="1" spc="-15">
                <a:solidFill>
                  <a:srgbClr val="FF0000"/>
                </a:solidFill>
                <a:latin typeface="Calibri"/>
                <a:cs typeface="Calibri"/>
              </a:rPr>
              <a:t>Türkiye </a:t>
            </a:r>
            <a:r>
              <a:rPr b="1" dirty="0" sz="2200" i="1" spc="-20">
                <a:solidFill>
                  <a:srgbClr val="FF0000"/>
                </a:solidFill>
                <a:latin typeface="Calibri"/>
                <a:cs typeface="Calibri"/>
              </a:rPr>
              <a:t>Kamu </a:t>
            </a:r>
            <a:r>
              <a:rPr b="1" dirty="0" sz="2200" i="1" spc="-10">
                <a:solidFill>
                  <a:srgbClr val="FF0000"/>
                </a:solidFill>
                <a:latin typeface="Calibri"/>
                <a:cs typeface="Calibri"/>
              </a:rPr>
              <a:t>Hastaneleri Kurumu, Hastanelerin  </a:t>
            </a:r>
            <a:r>
              <a:rPr b="1" dirty="0" sz="2200" i="1" spc="-15">
                <a:solidFill>
                  <a:srgbClr val="FF0000"/>
                </a:solidFill>
                <a:latin typeface="Calibri"/>
                <a:cs typeface="Calibri"/>
              </a:rPr>
              <a:t>Biyomedikal/Teknik </a:t>
            </a:r>
            <a:r>
              <a:rPr b="1" dirty="0" sz="2200" i="1" spc="-10">
                <a:solidFill>
                  <a:srgbClr val="FF0000"/>
                </a:solidFill>
                <a:latin typeface="Calibri"/>
                <a:cs typeface="Calibri"/>
              </a:rPr>
              <a:t>Servis/Tıbbi </a:t>
            </a:r>
            <a:r>
              <a:rPr b="1" dirty="0" sz="2200" i="1" spc="-5">
                <a:solidFill>
                  <a:srgbClr val="FF0000"/>
                </a:solidFill>
                <a:latin typeface="Calibri"/>
                <a:cs typeface="Calibri"/>
              </a:rPr>
              <a:t>Cihaz Birimleri</a:t>
            </a:r>
            <a:r>
              <a:rPr b="1" dirty="0" sz="2200" i="1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200" i="1" spc="-5">
                <a:solidFill>
                  <a:srgbClr val="FF0000"/>
                </a:solidFill>
                <a:latin typeface="Calibri"/>
                <a:cs typeface="Calibri"/>
              </a:rPr>
              <a:t>vb.</a:t>
            </a:r>
            <a:r>
              <a:rPr b="1" dirty="0" sz="2200" spc="-5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dirty="0" sz="2200">
              <a:latin typeface="Calibri"/>
              <a:cs typeface="Calibri"/>
            </a:endParaRPr>
          </a:p>
        </p:txBody>
      </p:sp>
      <p:sp>
        <p:nvSpPr>
          <p:cNvPr id="1048672" name="object 4"/>
          <p:cNvSpPr txBox="1"/>
          <p:nvPr/>
        </p:nvSpPr>
        <p:spPr>
          <a:xfrm>
            <a:off x="247904" y="5638800"/>
            <a:ext cx="8134096" cy="121379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-342900" marL="355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algn="l" pos="354965"/>
                <a:tab algn="l" pos="355600"/>
                <a:tab algn="l" pos="1422400"/>
                <a:tab algn="l" pos="1945005"/>
                <a:tab algn="l" pos="3700779"/>
                <a:tab algn="l" pos="4765040"/>
                <a:tab algn="l" pos="6685280"/>
              </a:tabLst>
            </a:pPr>
            <a:r>
              <a:rPr b="1" dirty="0" sz="2600" lang="tr-TR" spc="-130">
                <a:solidFill>
                  <a:srgbClr val="FF0000"/>
                </a:solidFill>
                <a:latin typeface="Calibri"/>
                <a:cs typeface="Calibri"/>
              </a:rPr>
              <a:t>Bilgisayar, Makine, </a:t>
            </a:r>
            <a:r>
              <a:rPr b="1" dirty="0" sz="2600" lang="tr-TR" spc="-130" err="1">
                <a:solidFill>
                  <a:srgbClr val="FF0000"/>
                </a:solidFill>
                <a:latin typeface="Calibri"/>
                <a:cs typeface="Calibri"/>
              </a:rPr>
              <a:t>Mekatronik</a:t>
            </a:r>
            <a:r>
              <a:rPr b="1" dirty="0" sz="2600" lang="tr-TR" spc="-130">
                <a:solidFill>
                  <a:srgbClr val="FF0000"/>
                </a:solidFill>
                <a:latin typeface="Calibri"/>
                <a:cs typeface="Calibri"/>
              </a:rPr>
              <a:t> ve Elektrik-Elektronik mühendisliği bölümlerinde Çift </a:t>
            </a:r>
            <a:r>
              <a:rPr b="1" dirty="0" sz="2600" lang="tr-TR" spc="-130" err="1">
                <a:solidFill>
                  <a:srgbClr val="FF0000"/>
                </a:solidFill>
                <a:latin typeface="Calibri"/>
                <a:cs typeface="Calibri"/>
              </a:rPr>
              <a:t>Anadal</a:t>
            </a:r>
            <a:r>
              <a:rPr b="1" dirty="0" sz="2600" lang="tr-TR" spc="-130">
                <a:solidFill>
                  <a:srgbClr val="FF0000"/>
                </a:solidFill>
                <a:latin typeface="Calibri"/>
                <a:cs typeface="Calibri"/>
              </a:rPr>
              <a:t> anlaşması bulunmaktadır.</a:t>
            </a:r>
            <a:endParaRPr dirty="0"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</a:t>
            </a:r>
            <a:r>
              <a:rPr dirty="0" spc="100"/>
              <a:t> </a:t>
            </a:r>
            <a:r>
              <a:rPr dirty="0" spc="-5"/>
              <a:t>Bölümü: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Genel</a:t>
            </a:r>
            <a:r>
              <a:rPr dirty="0" spc="-10"/>
              <a:t> </a:t>
            </a:r>
            <a:r>
              <a:rPr dirty="0"/>
              <a:t>Bilgiler</a:t>
            </a:r>
          </a:p>
        </p:txBody>
      </p:sp>
      <p:sp>
        <p:nvSpPr>
          <p:cNvPr id="1048674" name="object 3"/>
          <p:cNvSpPr txBox="1"/>
          <p:nvPr/>
        </p:nvSpPr>
        <p:spPr>
          <a:xfrm>
            <a:off x="114402" y="1280921"/>
            <a:ext cx="4678704" cy="5589351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83820">
              <a:lnSpc>
                <a:spcPct val="100000"/>
              </a:lnSpc>
              <a:spcBef>
                <a:spcPts val="105"/>
              </a:spcBef>
            </a:pPr>
            <a:r>
              <a:rPr b="1" dirty="0" sz="2600" err="1">
                <a:solidFill>
                  <a:srgbClr val="FF0000"/>
                </a:solidFill>
                <a:latin typeface="Calibri"/>
                <a:cs typeface="Calibri"/>
              </a:rPr>
              <a:t>Bölümümüz</a:t>
            </a:r>
            <a:r>
              <a:rPr b="1" dirty="0" sz="2600" lang="tr-TR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tr-TR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35" err="1">
                <a:solidFill>
                  <a:srgbClr val="FF0000"/>
                </a:solidFill>
                <a:latin typeface="Calibri"/>
                <a:cs typeface="Calibri"/>
              </a:rPr>
              <a:t>Profesör</a:t>
            </a:r>
            <a:r>
              <a:rPr b="1" dirty="0" sz="2600" lang="tr-TR" spc="-35">
                <a:solidFill>
                  <a:srgbClr val="FF0000"/>
                </a:solidFill>
                <a:latin typeface="Calibri"/>
                <a:cs typeface="Calibri"/>
              </a:rPr>
              <a:t> Doktor</a:t>
            </a:r>
            <a:r>
              <a:rPr b="1" dirty="0" sz="2600" spc="-35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b="1" dirty="0" sz="2600" lang="tr-TR" spc="-35">
                <a:solidFill>
                  <a:srgbClr val="FF0000"/>
                </a:solidFill>
                <a:latin typeface="Calibri"/>
                <a:cs typeface="Calibri"/>
              </a:rPr>
              <a:t> 1 Doçent Doktor,</a:t>
            </a:r>
            <a:r>
              <a:rPr b="1" dirty="0" sz="26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lang="tr-TR" spc="-35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Doktor  </a:t>
            </a:r>
            <a:r>
              <a:rPr b="1" dirty="0" sz="2600" spc="-10" err="1">
                <a:solidFill>
                  <a:srgbClr val="FF0000"/>
                </a:solidFill>
                <a:latin typeface="Calibri"/>
                <a:cs typeface="Calibri"/>
              </a:rPr>
              <a:t>Öğretim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5" err="1">
                <a:solidFill>
                  <a:srgbClr val="FF0000"/>
                </a:solidFill>
                <a:latin typeface="Calibri"/>
                <a:cs typeface="Calibri"/>
              </a:rPr>
              <a:t>Üyesi</a:t>
            </a:r>
            <a:r>
              <a:rPr b="1" dirty="0" sz="2600" lang="tr-TR" spc="-5">
                <a:solidFill>
                  <a:srgbClr val="FF0000"/>
                </a:solidFill>
                <a:latin typeface="Calibri"/>
                <a:cs typeface="Calibri"/>
              </a:rPr>
              <a:t> ve </a:t>
            </a:r>
            <a:r>
              <a:rPr b="1" dirty="0" sz="2600" lang="tr-TR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 err="1">
                <a:solidFill>
                  <a:srgbClr val="FF0000"/>
                </a:solidFill>
                <a:latin typeface="Calibri"/>
                <a:cs typeface="Calibri"/>
              </a:rPr>
              <a:t>Araştırma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b="1" dirty="0" sz="2600" spc="-10" err="1">
                <a:solidFill>
                  <a:srgbClr val="FF0000"/>
                </a:solidFill>
                <a:latin typeface="Calibri"/>
                <a:cs typeface="Calibri"/>
              </a:rPr>
              <a:t>Görevli</a:t>
            </a:r>
            <a:r>
              <a:rPr b="1" dirty="0" sz="2600" lang="tr-TR" spc="-10">
                <a:solidFill>
                  <a:srgbClr val="FF0000"/>
                </a:solidFill>
                <a:latin typeface="Calibri"/>
                <a:cs typeface="Calibri"/>
              </a:rPr>
              <a:t>si </a:t>
            </a:r>
            <a:r>
              <a:rPr b="1" dirty="0" sz="2600" spc="-15" err="1">
                <a:solidFill>
                  <a:srgbClr val="FF0000"/>
                </a:solidFill>
                <a:latin typeface="Calibri"/>
                <a:cs typeface="Calibri"/>
              </a:rPr>
              <a:t>görev</a:t>
            </a:r>
            <a:r>
              <a:rPr b="1" dirty="0" sz="2600" lang="tr-TR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30" err="1">
                <a:solidFill>
                  <a:srgbClr val="FF0000"/>
                </a:solidFill>
                <a:latin typeface="Calibri"/>
                <a:cs typeface="Calibri"/>
              </a:rPr>
              <a:t>yapmaktadır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dirty="0" sz="26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</a:pPr>
            <a:endParaRPr dirty="0" sz="37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İlaveten,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diğer birimlerde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görev 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yapan </a:t>
            </a:r>
            <a:r>
              <a:rPr b="1" dirty="0" sz="2600" spc="-45">
                <a:solidFill>
                  <a:srgbClr val="FF0000"/>
                </a:solidFill>
                <a:latin typeface="Calibri"/>
                <a:cs typeface="Calibri"/>
              </a:rPr>
              <a:t>Tıp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Doktorları,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b="1" dirty="0" sz="2600" lang="tr-TR" spc="-15">
                <a:solidFill>
                  <a:srgbClr val="FF0000"/>
                </a:solidFill>
                <a:latin typeface="Calibri"/>
                <a:cs typeface="Calibri"/>
              </a:rPr>
              <a:t>akine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b="1" dirty="0" sz="2600" spc="-5" err="1">
                <a:solidFill>
                  <a:srgbClr val="FF0000"/>
                </a:solidFill>
                <a:latin typeface="Calibri"/>
                <a:cs typeface="Calibri"/>
              </a:rPr>
              <a:t>Mühendisleri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vd. bölümümüze  katkıda</a:t>
            </a:r>
            <a:r>
              <a:rPr b="1" dirty="0" sz="26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bulunmaktadır.</a:t>
            </a:r>
            <a:endParaRPr dirty="0" sz="26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dirty="0" sz="3800">
              <a:latin typeface="Times New Roman"/>
              <a:cs typeface="Times New Roman"/>
            </a:endParaRPr>
          </a:p>
          <a:p>
            <a:pPr algn="just" marL="12700" marR="191770">
              <a:lnSpc>
                <a:spcPct val="100000"/>
              </a:lnSpc>
            </a:pP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Akademisyen,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öğrenci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eğitim  </a:t>
            </a:r>
            <a:r>
              <a:rPr b="1" dirty="0" sz="2600" spc="-15">
                <a:solidFill>
                  <a:srgbClr val="FF0000"/>
                </a:solidFill>
                <a:latin typeface="Calibri"/>
                <a:cs typeface="Calibri"/>
              </a:rPr>
              <a:t>kalitesi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öğrencilerimizin</a:t>
            </a:r>
            <a:endParaRPr dirty="0" sz="26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başarılardaki</a:t>
            </a:r>
            <a:r>
              <a:rPr b="1" dirty="0" sz="26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600" spc="-20">
                <a:solidFill>
                  <a:srgbClr val="FF0000"/>
                </a:solidFill>
                <a:latin typeface="Calibri"/>
                <a:cs typeface="Calibri"/>
              </a:rPr>
              <a:t>nedenlerdendir.</a:t>
            </a:r>
            <a:endParaRPr dirty="0" sz="2600">
              <a:latin typeface="Calibri"/>
              <a:cs typeface="Calibri"/>
            </a:endParaRPr>
          </a:p>
        </p:txBody>
      </p:sp>
      <p:sp>
        <p:nvSpPr>
          <p:cNvPr id="1048675" name="object 4"/>
          <p:cNvSpPr txBox="1"/>
          <p:nvPr/>
        </p:nvSpPr>
        <p:spPr>
          <a:xfrm>
            <a:off x="8504935" y="6427114"/>
            <a:ext cx="102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676" name="object 5"/>
          <p:cNvSpPr/>
          <p:nvPr/>
        </p:nvSpPr>
        <p:spPr>
          <a:xfrm>
            <a:off x="4931664" y="3017538"/>
            <a:ext cx="2862075" cy="3752064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77" name="object 6"/>
          <p:cNvSpPr/>
          <p:nvPr/>
        </p:nvSpPr>
        <p:spPr>
          <a:xfrm>
            <a:off x="4927091" y="3012948"/>
            <a:ext cx="2875915" cy="3761740"/>
          </a:xfrm>
          <a:custGeom>
            <a:avLst/>
            <a:ahLst/>
            <a:rect l="l" t="t" r="r" b="b"/>
            <a:pathLst>
              <a:path w="2875915" h="3761740">
                <a:moveTo>
                  <a:pt x="0" y="3761232"/>
                </a:moveTo>
                <a:lnTo>
                  <a:pt x="2875788" y="3761232"/>
                </a:lnTo>
                <a:lnTo>
                  <a:pt x="2875788" y="0"/>
                </a:lnTo>
                <a:lnTo>
                  <a:pt x="0" y="0"/>
                </a:lnTo>
                <a:lnTo>
                  <a:pt x="0" y="3761232"/>
                </a:lnTo>
                <a:close/>
              </a:path>
            </a:pathLst>
          </a:custGeom>
          <a:ln w="9144">
            <a:solidFill>
              <a:srgbClr val="30859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78" name="object 7"/>
          <p:cNvSpPr/>
          <p:nvPr/>
        </p:nvSpPr>
        <p:spPr>
          <a:xfrm>
            <a:off x="5394566" y="609600"/>
            <a:ext cx="1819655" cy="1210056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pic>
        <p:nvPicPr>
          <p:cNvPr id="2097152" name="Resim 1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939741" y="1863099"/>
            <a:ext cx="921715" cy="1152144"/>
          </a:xfrm>
          <a:prstGeom prst="rect"/>
        </p:spPr>
      </p:pic>
      <p:pic>
        <p:nvPicPr>
          <p:cNvPr id="2097153" name="Resim 1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936285" y="1863099"/>
            <a:ext cx="921715" cy="1152144"/>
          </a:xfrm>
          <a:prstGeom prst="rect"/>
        </p:spPr>
      </p:pic>
      <p:pic>
        <p:nvPicPr>
          <p:cNvPr id="2097154" name="Resim 9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926884" y="1854212"/>
            <a:ext cx="921716" cy="1141539"/>
          </a:xfrm>
          <a:prstGeom prst="rect"/>
        </p:spPr>
      </p:pic>
      <p:pic>
        <p:nvPicPr>
          <p:cNvPr id="2097155" name="Resim 13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7917484" y="1854212"/>
            <a:ext cx="921716" cy="1173975"/>
          </a:xfrm>
          <a:prstGeom prst="rect"/>
        </p:spPr>
      </p:pic>
      <p:pic>
        <p:nvPicPr>
          <p:cNvPr id="2097156" name="Resim 15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7911124" y="3200400"/>
            <a:ext cx="928075" cy="1173975"/>
          </a:xfrm>
          <a:prstGeom prst="rect"/>
        </p:spPr>
      </p:pic>
      <p:pic>
        <p:nvPicPr>
          <p:cNvPr id="2097157" name="Resim 17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7917484" y="4447513"/>
            <a:ext cx="947405" cy="111508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object 2"/>
          <p:cNvSpPr txBox="1">
            <a:spLocks noGrp="1"/>
          </p:cNvSpPr>
          <p:nvPr>
            <p:ph type="title"/>
          </p:nvPr>
        </p:nvSpPr>
        <p:spPr>
          <a:xfrm>
            <a:off x="247904" y="52197"/>
            <a:ext cx="5381625" cy="12446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Tıp </a:t>
            </a:r>
            <a:r>
              <a:rPr dirty="0" spc="-10"/>
              <a:t>Mühendisliği </a:t>
            </a:r>
            <a:r>
              <a:rPr dirty="0" spc="-5"/>
              <a:t>Bölümü:  </a:t>
            </a:r>
            <a:r>
              <a:rPr dirty="0" i="1" spc="-5"/>
              <a:t>Başarılar</a:t>
            </a:r>
          </a:p>
        </p:txBody>
      </p:sp>
      <p:sp>
        <p:nvSpPr>
          <p:cNvPr id="1048680" name="object 3"/>
          <p:cNvSpPr txBox="1"/>
          <p:nvPr/>
        </p:nvSpPr>
        <p:spPr>
          <a:xfrm>
            <a:off x="258267" y="1352803"/>
            <a:ext cx="7190105" cy="121539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z="2600" spc="15">
                <a:solidFill>
                  <a:srgbClr val="FF0000"/>
                </a:solidFill>
                <a:latin typeface="Calibri"/>
                <a:cs typeface="Calibri"/>
              </a:rPr>
              <a:t>“The </a:t>
            </a:r>
            <a:r>
              <a:rPr b="1" dirty="0" sz="2600" spc="5">
                <a:solidFill>
                  <a:srgbClr val="FF0000"/>
                </a:solidFill>
                <a:latin typeface="Calibri"/>
                <a:cs typeface="Calibri"/>
              </a:rPr>
              <a:t>Light”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ekibi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ODTÜ 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Teknokent’te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yapılan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YFYİ 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2015 </a:t>
            </a:r>
            <a:r>
              <a:rPr b="1" dirty="0" sz="2600" spc="-5">
                <a:solidFill>
                  <a:srgbClr val="FF0000"/>
                </a:solidFill>
                <a:latin typeface="Calibri"/>
                <a:cs typeface="Calibri"/>
              </a:rPr>
              <a:t>girişimci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yarışmasından </a:t>
            </a:r>
            <a:r>
              <a:rPr b="1" dirty="0" sz="2600" spc="-25">
                <a:solidFill>
                  <a:srgbClr val="FF0000"/>
                </a:solidFill>
                <a:latin typeface="Calibri"/>
                <a:cs typeface="Calibri"/>
              </a:rPr>
              <a:t>zafer </a:t>
            </a:r>
            <a:r>
              <a:rPr b="1" dirty="0" sz="2600" spc="-1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b="1" dirty="0" sz="2600">
                <a:solidFill>
                  <a:srgbClr val="FF0000"/>
                </a:solidFill>
                <a:latin typeface="Calibri"/>
                <a:cs typeface="Calibri"/>
              </a:rPr>
              <a:t>ödüllerle  </a:t>
            </a:r>
            <a:r>
              <a:rPr b="1" dirty="0" sz="2600" spc="-30">
                <a:solidFill>
                  <a:srgbClr val="FF0000"/>
                </a:solidFill>
                <a:latin typeface="Calibri"/>
                <a:cs typeface="Calibri"/>
              </a:rPr>
              <a:t>dönmüştür.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8681" name="object 4"/>
          <p:cNvSpPr txBox="1"/>
          <p:nvPr/>
        </p:nvSpPr>
        <p:spPr>
          <a:xfrm>
            <a:off x="8504934" y="6427114"/>
            <a:ext cx="181865" cy="19749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lang="tr-TR">
                <a:solidFill>
                  <a:srgbClr val="001F5F"/>
                </a:solidFill>
                <a:latin typeface="Calibri"/>
                <a:cs typeface="Calibri"/>
              </a:rPr>
              <a:t>11</a:t>
            </a:r>
            <a:endParaRPr dirty="0" sz="1200">
              <a:latin typeface="Calibri"/>
              <a:cs typeface="Calibri"/>
            </a:endParaRPr>
          </a:p>
        </p:txBody>
      </p:sp>
      <p:sp>
        <p:nvSpPr>
          <p:cNvPr id="1048682" name="object 5"/>
          <p:cNvSpPr/>
          <p:nvPr/>
        </p:nvSpPr>
        <p:spPr>
          <a:xfrm>
            <a:off x="1908048" y="2179351"/>
            <a:ext cx="6476030" cy="463444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83" name="object 6"/>
          <p:cNvSpPr/>
          <p:nvPr/>
        </p:nvSpPr>
        <p:spPr>
          <a:xfrm>
            <a:off x="1903476" y="2174746"/>
            <a:ext cx="6489700" cy="4643755"/>
          </a:xfrm>
          <a:custGeom>
            <a:avLst/>
            <a:ahLst/>
            <a:rect l="l" t="t" r="r" b="b"/>
            <a:pathLst>
              <a:path w="6489700" h="4643755">
                <a:moveTo>
                  <a:pt x="0" y="4643628"/>
                </a:moveTo>
                <a:lnTo>
                  <a:pt x="6489191" y="4643628"/>
                </a:lnTo>
                <a:lnTo>
                  <a:pt x="6489191" y="0"/>
                </a:lnTo>
                <a:lnTo>
                  <a:pt x="0" y="0"/>
                </a:lnTo>
                <a:lnTo>
                  <a:pt x="0" y="4643628"/>
                </a:lnTo>
                <a:close/>
              </a:path>
            </a:pathLst>
          </a:custGeom>
          <a:ln w="9144">
            <a:solidFill>
              <a:srgbClr val="30859C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eması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Karabük Üniversitesi</dc:title>
  <dc:creator>Hakan</dc:creator>
  <cp:lastModifiedBy>EFTÂL ŞEHİRLİ</cp:lastModifiedBy>
  <dcterms:created xsi:type="dcterms:W3CDTF">2019-09-19T05:38:55Z</dcterms:created>
  <dcterms:modified xsi:type="dcterms:W3CDTF">2022-07-22T13:11:21Z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2019-04-26T00:00:00Z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2019-09-19T00:00:00Z</vt:filetime>
  </property>
  <property fmtid="{D5CDD505-2E9C-101B-9397-08002B2CF9AE}" pid="5" name="ICV">
    <vt:lpwstr>73a3ed4f4dd846bca6b4cb7a9eecca92</vt:lpwstr>
  </property>
</Properties>
</file>